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9CCE-F5B7-4E8D-BBFE-BFF56AB3761F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57E0-C0D6-4CB0-8B85-3C0B840CAE5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496795-A579-45C6-BA91-1140933EB868}" type="datetimeFigureOut">
              <a:rPr lang="bg-BG" smtClean="0"/>
              <a:t>2.6.2013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43D2BD-B600-4169-8284-FBC94CC399D5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56094" cy="257971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Marine Strategy Framework Directive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en-US" sz="3200" dirty="0" smtClean="0"/>
              <a:t>Good Environmental Status (GES) </a:t>
            </a:r>
            <a:r>
              <a:rPr lang="en-US" sz="3200" dirty="0" smtClean="0"/>
              <a:t>on </a:t>
            </a:r>
            <a:r>
              <a:rPr lang="en-US" sz="3200" dirty="0" smtClean="0"/>
              <a:t>Descriptor 3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Descriptor 3 for determining Good Environmental Status (GES) under the MSFD was</a:t>
            </a:r>
            <a:endParaRPr lang="bg-BG" sz="9600" dirty="0" smtClean="0"/>
          </a:p>
          <a:p>
            <a:r>
              <a:rPr lang="en-US" sz="9600" b="1" dirty="0" smtClean="0"/>
              <a:t>defined as “Populations of all commercially exploited fish and shellfish are within</a:t>
            </a:r>
            <a:endParaRPr lang="bg-BG" sz="9600" dirty="0" smtClean="0"/>
          </a:p>
          <a:p>
            <a:r>
              <a:rPr lang="en-US" sz="9600" b="1" dirty="0" smtClean="0"/>
              <a:t>safe biological limits, exhibiting a population age and size distribution that is indicative</a:t>
            </a:r>
            <a:endParaRPr lang="bg-BG" sz="9600" dirty="0" smtClean="0"/>
          </a:p>
          <a:p>
            <a:r>
              <a:rPr lang="en-US" sz="9600" b="1" dirty="0" smtClean="0"/>
              <a:t>of a healthy </a:t>
            </a:r>
            <a:r>
              <a:rPr lang="en-US" sz="9600" b="1" dirty="0" err="1" smtClean="0"/>
              <a:t>stock”Directive</a:t>
            </a:r>
            <a:r>
              <a:rPr lang="en-US" sz="9600" b="1" dirty="0" smtClean="0"/>
              <a:t> 2008/56/EC, Annex I</a:t>
            </a:r>
            <a:endParaRPr lang="bg-BG" sz="9600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US" dirty="0" smtClean="0"/>
              <a:t>Descriptor 3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70916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chemeClr val="bg1"/>
                </a:solidFill>
              </a:rPr>
              <a:t>The data available are inadequate to: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estimate the current population size; and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catch resulting from fishing at a desired F.</a:t>
            </a:r>
          </a:p>
          <a:p>
            <a:r>
              <a:rPr lang="en-US" dirty="0" smtClean="0"/>
              <a:t>Advice on catches only?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ICES’ MSY approach calls for a determination of the status of exploitation relative to F</a:t>
            </a:r>
            <a:r>
              <a:rPr lang="en-GB" baseline="-25000" dirty="0" smtClean="0">
                <a:solidFill>
                  <a:schemeClr val="bg1"/>
                </a:solidFill>
              </a:rPr>
              <a:t>MSY</a:t>
            </a:r>
            <a:r>
              <a:rPr lang="en-GB" dirty="0" smtClean="0">
                <a:solidFill>
                  <a:schemeClr val="bg1"/>
                </a:solidFill>
              </a:rPr>
              <a:t> and considerations of the stock trend.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24328" y="116632"/>
            <a:ext cx="1619672" cy="31393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MSY ? – the maximum average long-term catch that may be taken from a fish stock under prevailing environmental conditions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4869160"/>
            <a:ext cx="628015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Without a radical change in approach … implies that approximately 60% of the 188 (158) stocks will have no useful scientific advice </a:t>
            </a:r>
            <a:r>
              <a:rPr lang="en-GB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w.r.t</a:t>
            </a:r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MSY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Issues that ICES has not satisfactorily dealt with:</a:t>
            </a:r>
          </a:p>
          <a:p>
            <a:pPr lvl="4"/>
            <a:r>
              <a:rPr lang="en-GB" sz="3200" dirty="0" smtClean="0">
                <a:solidFill>
                  <a:schemeClr val="bg1"/>
                </a:solidFill>
              </a:rPr>
              <a:t>Data-limited / model-poor stocks</a:t>
            </a:r>
          </a:p>
          <a:p>
            <a:pPr lvl="1"/>
            <a:r>
              <a:rPr lang="en-GB" sz="3200" dirty="0" smtClean="0">
                <a:solidFill>
                  <a:schemeClr val="bg1"/>
                </a:solidFill>
              </a:rPr>
              <a:t>What is F</a:t>
            </a:r>
            <a:r>
              <a:rPr lang="en-GB" sz="3200" baseline="-25000" dirty="0" smtClean="0">
                <a:solidFill>
                  <a:schemeClr val="bg1"/>
                </a:solidFill>
              </a:rPr>
              <a:t>MSY</a:t>
            </a:r>
            <a:r>
              <a:rPr lang="en-GB" sz="3200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GB" sz="3200" dirty="0" smtClean="0">
                <a:solidFill>
                  <a:schemeClr val="bg1"/>
                </a:solidFill>
              </a:rPr>
              <a:t>What is the current stock exploitation?</a:t>
            </a:r>
          </a:p>
          <a:p>
            <a:pPr lvl="1"/>
            <a:r>
              <a:rPr lang="en-GB" sz="3200" dirty="0" smtClean="0">
                <a:solidFill>
                  <a:schemeClr val="bg1"/>
                </a:solidFill>
              </a:rPr>
              <a:t>How should we manage future exploitation?</a:t>
            </a:r>
          </a:p>
          <a:p>
            <a:endParaRPr lang="bg-BG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5976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720080"/>
          </a:xfrm>
        </p:spPr>
        <p:txBody>
          <a:bodyPr/>
          <a:lstStyle/>
          <a:p>
            <a:r>
              <a:rPr lang="en-US" dirty="0" err="1" smtClean="0"/>
              <a:t>Indeces</a:t>
            </a:r>
            <a:endParaRPr lang="bg-BG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4095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70916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Categorisation of stocks into one of seven basis types:</a:t>
            </a:r>
          </a:p>
          <a:p>
            <a:pPr marL="914400" lvl="1" indent="-457200">
              <a:buFontTx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Data rich stocks (quantitative assessments)</a:t>
            </a:r>
          </a:p>
          <a:p>
            <a:pPr marL="914400" lvl="1" indent="-457200">
              <a:buFontTx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Negligible landings stocks</a:t>
            </a:r>
          </a:p>
          <a:p>
            <a:pPr marL="914400" lvl="1" indent="-457200">
              <a:buFontTx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Stocks with analytical assessments that are treated qualitatively</a:t>
            </a:r>
          </a:p>
          <a:p>
            <a:pPr marL="914400" lvl="1" indent="-457200">
              <a:buFontTx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Stocks for which survey indices (or unbiased CPUE) indicate trends</a:t>
            </a:r>
          </a:p>
          <a:p>
            <a:pPr marL="914400" lvl="1" indent="-457200">
              <a:buFontTx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Stocks for which reliable catch data are available for short time-series</a:t>
            </a:r>
          </a:p>
          <a:p>
            <a:pPr marL="914400" lvl="1" indent="-457200">
              <a:buFontTx/>
              <a:buAutoNum type="arabicParenR"/>
            </a:pPr>
            <a:r>
              <a:rPr lang="en-GB" sz="2000" dirty="0" smtClean="0">
                <a:solidFill>
                  <a:schemeClr val="bg1"/>
                </a:solidFill>
              </a:rPr>
              <a:t>Truly data-poor stocks (landings only)</a:t>
            </a:r>
          </a:p>
          <a:p>
            <a:pPr marL="914400" lvl="1" indent="-457200">
              <a:buFontTx/>
              <a:buAutoNum type="arabicParenR"/>
            </a:pPr>
            <a:r>
              <a:rPr lang="en-GB" sz="2000" b="1" u="sng" dirty="0" smtClean="0">
                <a:solidFill>
                  <a:schemeClr val="bg1"/>
                </a:solidFill>
              </a:rPr>
              <a:t>Stocks caught in minor amounts as by-catch</a:t>
            </a:r>
            <a:endParaRPr lang="bg-BG" sz="2000" b="1" u="sng" dirty="0"/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4869160"/>
            <a:ext cx="8229600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Category 7 – stocks that are part of stock complexes and are primarily caught as by-catch species in other targeted fisheries.  The development of indicators may be most appropriate for such stocks; e.g. NS </a:t>
            </a:r>
            <a:r>
              <a:rPr lang="en-GB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brill</a:t>
            </a:r>
            <a:r>
              <a:rPr lang="en-GB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the targeted NS plaice and sole fishery.</a:t>
            </a:r>
            <a:endParaRPr lang="en-GB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24328" y="148478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6588224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Trends/Ref points</a:t>
            </a:r>
            <a:endParaRPr lang="bg-BG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Trends/Ref points</a:t>
            </a:r>
          </a:p>
          <a:p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GB" sz="2400" u="sng" dirty="0" smtClean="0">
                <a:solidFill>
                  <a:schemeClr val="bg1"/>
                </a:solidFill>
              </a:rPr>
              <a:t>relative </a:t>
            </a:r>
            <a:r>
              <a:rPr lang="en-GB" sz="2400" u="sng" dirty="0" smtClean="0">
                <a:solidFill>
                  <a:schemeClr val="bg1"/>
                </a:solidFill>
              </a:rPr>
              <a:t>management advice on the direction and relative scale of the changes</a:t>
            </a:r>
            <a:r>
              <a:rPr lang="en-GB" sz="2400" dirty="0" smtClean="0">
                <a:solidFill>
                  <a:schemeClr val="bg1"/>
                </a:solidFill>
              </a:rPr>
              <a:t> required to achieve targets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GB" sz="2800" b="1" dirty="0" smtClean="0">
                <a:solidFill>
                  <a:schemeClr val="bg1"/>
                </a:solidFill>
              </a:rPr>
              <a:t>Category 4: Stocks </a:t>
            </a:r>
            <a:r>
              <a:rPr lang="en-GB" sz="2800" b="1" dirty="0" smtClean="0">
                <a:solidFill>
                  <a:schemeClr val="bg1"/>
                </a:solidFill>
              </a:rPr>
              <a:t>for which survey indices (or unbiased CPUE) indicate trends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Requirements: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the </a:t>
            </a:r>
            <a:r>
              <a:rPr lang="en-GB" sz="2400" dirty="0" smtClean="0">
                <a:solidFill>
                  <a:schemeClr val="bg1"/>
                </a:solidFill>
              </a:rPr>
              <a:t>time series that should be used to determine the status of the stock and provide catch advice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GB" sz="2400" b="1" dirty="0" smtClean="0">
                <a:solidFill>
                  <a:schemeClr val="bg1"/>
                </a:solidFill>
              </a:rPr>
              <a:t>Category 5: </a:t>
            </a:r>
            <a:r>
              <a:rPr lang="en-GB" b="1" dirty="0" smtClean="0">
                <a:solidFill>
                  <a:schemeClr val="bg1"/>
                </a:solidFill>
              </a:rPr>
              <a:t>Stocks </a:t>
            </a:r>
            <a:r>
              <a:rPr lang="en-GB" b="1" dirty="0" smtClean="0">
                <a:solidFill>
                  <a:schemeClr val="bg1"/>
                </a:solidFill>
              </a:rPr>
              <a:t>for which reliable catch data are available for short </a:t>
            </a:r>
            <a:r>
              <a:rPr lang="en-GB" b="1" dirty="0" smtClean="0">
                <a:solidFill>
                  <a:schemeClr val="bg1"/>
                </a:solidFill>
              </a:rPr>
              <a:t>time-series  - Under consideration(further assessments)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bg-BG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755576" y="188641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GB" sz="2800" b="1" dirty="0" smtClean="0">
                <a:solidFill>
                  <a:schemeClr val="bg1"/>
                </a:solidFill>
              </a:rPr>
              <a:t>Category 3:</a:t>
            </a:r>
            <a:r>
              <a:rPr lang="en-GB" sz="2800" b="1" dirty="0" smtClean="0">
                <a:solidFill>
                  <a:schemeClr val="bg1"/>
                </a:solidFill>
              </a:rPr>
              <a:t>Stocks with analytical assessments that are treated qualitatively</a:t>
            </a:r>
          </a:p>
          <a:p>
            <a:pPr marL="914400" lvl="1" indent="-457200"/>
            <a:endParaRPr lang="en-GB" sz="2400" b="1" dirty="0" smtClean="0">
              <a:solidFill>
                <a:srgbClr val="FF0000"/>
              </a:solidFill>
            </a:endParaRPr>
          </a:p>
          <a:p>
            <a:pPr marL="914400" lvl="1" indent="-457200"/>
            <a:r>
              <a:rPr lang="en-GB" sz="2400" b="1" dirty="0" smtClean="0">
                <a:solidFill>
                  <a:srgbClr val="FF0000"/>
                </a:solidFill>
              </a:rPr>
              <a:t>Requirements:</a:t>
            </a:r>
          </a:p>
          <a:p>
            <a:pPr marL="914400" lvl="1" indent="-457200"/>
            <a:endParaRPr lang="en-GB" sz="2400" b="1" dirty="0">
              <a:solidFill>
                <a:srgbClr val="FF0000"/>
              </a:solidFill>
            </a:endParaRPr>
          </a:p>
          <a:p>
            <a:pPr marL="914400" lvl="1" indent="-457200"/>
            <a:endParaRPr lang="en-GB" sz="2400" b="1" dirty="0" smtClean="0">
              <a:solidFill>
                <a:srgbClr val="FF0000"/>
              </a:solidFill>
            </a:endParaRPr>
          </a:p>
          <a:p>
            <a:pPr marL="914400" lvl="1" indent="-457200"/>
            <a:endParaRPr lang="en-GB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709160"/>
          </a:xfrm>
        </p:spPr>
        <p:txBody>
          <a:bodyPr/>
          <a:lstStyle/>
          <a:p>
            <a:pPr lvl="0"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are the prospects for the future?</a:t>
            </a: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On-going studies;</a:t>
            </a:r>
          </a:p>
          <a:p>
            <a:pPr lvl="1">
              <a:defRPr/>
            </a:pPr>
            <a:r>
              <a:rPr lang="en-GB" dirty="0" smtClean="0">
                <a:solidFill>
                  <a:schemeClr val="bg1"/>
                </a:solidFill>
              </a:rPr>
              <a:t>What is F</a:t>
            </a:r>
            <a:r>
              <a:rPr lang="en-GB" baseline="-25000" dirty="0" smtClean="0">
                <a:solidFill>
                  <a:schemeClr val="bg1"/>
                </a:solidFill>
              </a:rPr>
              <a:t>MSY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</a:p>
          <a:p>
            <a:pPr lvl="2">
              <a:defRPr/>
            </a:pPr>
            <a:r>
              <a:rPr lang="en-GB" dirty="0" smtClean="0">
                <a:solidFill>
                  <a:schemeClr val="bg1"/>
                </a:solidFill>
              </a:rPr>
              <a:t>life history characteristics include, among other things, longevity, fecundity and recruitment variability</a:t>
            </a:r>
          </a:p>
          <a:p>
            <a:pPr lvl="1">
              <a:defRPr/>
            </a:pPr>
            <a:r>
              <a:rPr lang="en-GB" dirty="0" smtClean="0">
                <a:solidFill>
                  <a:schemeClr val="bg1"/>
                </a:solidFill>
              </a:rPr>
              <a:t>What is the current stock exploitation?</a:t>
            </a:r>
          </a:p>
          <a:p>
            <a:pPr lvl="2">
              <a:defRPr/>
            </a:pPr>
            <a:r>
              <a:rPr lang="en-GB" dirty="0" smtClean="0">
                <a:solidFill>
                  <a:schemeClr val="bg1"/>
                </a:solidFill>
              </a:rPr>
              <a:t>Harvest ratio proxies and survey (DCF / FSP) catch curves</a:t>
            </a:r>
          </a:p>
          <a:p>
            <a:pPr lvl="1">
              <a:defRPr/>
            </a:pPr>
            <a:r>
              <a:rPr lang="en-GB" dirty="0" smtClean="0">
                <a:solidFill>
                  <a:schemeClr val="bg1"/>
                </a:solidFill>
              </a:rPr>
              <a:t>How should we manage future exploitation?</a:t>
            </a:r>
          </a:p>
          <a:p>
            <a:pPr lvl="2">
              <a:defRPr/>
            </a:pPr>
            <a:r>
              <a:rPr lang="en-GB" dirty="0" smtClean="0">
                <a:solidFill>
                  <a:schemeClr val="bg1"/>
                </a:solidFill>
              </a:rPr>
              <a:t>simple trend-based rules (survey / catch)</a:t>
            </a:r>
            <a:endParaRPr lang="bg-B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1287" y="2420888"/>
            <a:ext cx="9002713" cy="5224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850106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the Commission Decision 2010/477/EU three criteria including methodological</a:t>
            </a:r>
            <a:r>
              <a:rPr lang="bg-BG" sz="2200" dirty="0" smtClean="0"/>
              <a:t/>
            </a:r>
            <a:br>
              <a:rPr lang="bg-BG" sz="2200" dirty="0" smtClean="0"/>
            </a:br>
            <a:r>
              <a:rPr lang="en-US" sz="2200" dirty="0" smtClean="0"/>
              <a:t>standards were described for this descriptor</a:t>
            </a:r>
            <a:r>
              <a:rPr lang="en-US" sz="2400" dirty="0" smtClean="0"/>
              <a:t>. 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methodological standards are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defined</a:t>
            </a: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methods developed and agreed in the framework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 European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 international conventions 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Criterion 3.1 Level of pressure of the fishing activity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 Primary indicator: Indicator 3.1.1 Fishing mortality (F)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 Secondary indicator (if analytical assessments yielding values for F are not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available): Indicator 3.1.2 Ratio between catch and biomass index (hereinafter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‘catch/biomass ratio’)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Criterion 3.2 Reproductive capacity of the stock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 Primary indicator: Indicator 3.2.1 Spawning Stock Biomass (SSB)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 Secondary indicator (if analytical assessments yielding values for SSB are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not available): Indicator 3.2.2 Biomass indices</a:t>
            </a:r>
            <a:endParaRPr lang="bg-BG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bg-BG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 3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Criterion 3.3 Population age and size distribution</a:t>
            </a:r>
            <a:endParaRPr lang="bg-BG" dirty="0" smtClean="0"/>
          </a:p>
          <a:p>
            <a:r>
              <a:rPr lang="en-US" dirty="0" smtClean="0"/>
              <a:t>• Primary indicator: Indicator 3.3.1 Proportion of fish larger than the mean</a:t>
            </a:r>
            <a:endParaRPr lang="bg-BG" dirty="0" smtClean="0"/>
          </a:p>
          <a:p>
            <a:r>
              <a:rPr lang="en-US" dirty="0" smtClean="0"/>
              <a:t>size of first sexual maturation</a:t>
            </a:r>
            <a:endParaRPr lang="bg-BG" dirty="0" smtClean="0"/>
          </a:p>
          <a:p>
            <a:r>
              <a:rPr lang="en-US" dirty="0" smtClean="0"/>
              <a:t>• Primary indicator: Indicator 3.3.2 Mean maximum length across all species</a:t>
            </a:r>
            <a:endParaRPr lang="bg-BG" dirty="0" smtClean="0"/>
          </a:p>
          <a:p>
            <a:r>
              <a:rPr lang="en-US" dirty="0" smtClean="0"/>
              <a:t>found in research vessel surveys</a:t>
            </a:r>
            <a:endParaRPr lang="bg-BG" dirty="0" smtClean="0"/>
          </a:p>
          <a:p>
            <a:r>
              <a:rPr lang="en-US" dirty="0" smtClean="0"/>
              <a:t>• Primary indicator: Indicator 3.3.3 95% percentile of the fish length distribution</a:t>
            </a:r>
            <a:endParaRPr lang="bg-BG" dirty="0" smtClean="0"/>
          </a:p>
          <a:p>
            <a:r>
              <a:rPr lang="en-US" dirty="0" smtClean="0"/>
              <a:t>observed in research vessel surveys</a:t>
            </a:r>
            <a:endParaRPr lang="bg-BG" dirty="0" smtClean="0"/>
          </a:p>
          <a:p>
            <a:r>
              <a:rPr lang="en-US" dirty="0" smtClean="0"/>
              <a:t>• Secondary indicator: Indicator 3.3.4 Size at first sexual maturation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Following </a:t>
            </a:r>
            <a:r>
              <a:rPr lang="en-US" dirty="0" smtClean="0"/>
              <a:t>the MSFD in that “Each Member State should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therefore develop a marine strategy for its marine waters which, while being specific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to its own waters, reflects the overall perspective of the marine region or </a:t>
            </a:r>
            <a:r>
              <a:rPr lang="en-US" dirty="0" err="1" smtClean="0"/>
              <a:t>subregion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concerned.”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Grp="1" noChangeArrowheads="1"/>
          </p:cNvSpPr>
          <p:nvPr>
            <p:ph idx="1"/>
          </p:nvPr>
        </p:nvSpPr>
        <p:spPr bwMode="auto">
          <a:xfrm>
            <a:off x="179512" y="188640"/>
            <a:ext cx="8964488" cy="1920526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Descriptor 3</a:t>
            </a:r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: Populations of all commercially exploited fish and shellfish </a:t>
            </a:r>
          </a:p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are within safe biological limits, </a:t>
            </a:r>
          </a:p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exhibiting a population age and size distribution that is indicative of a healthy stock.</a:t>
            </a:r>
            <a:endParaRPr lang="en-US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051050" y="5732463"/>
            <a:ext cx="1873250" cy="1009650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Catch/Biomass </a:t>
            </a: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ratio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4284663" y="5732463"/>
            <a:ext cx="1511300" cy="1009650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800" dirty="0"/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Biomass </a:t>
            </a: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indices</a:t>
            </a:r>
            <a:r>
              <a:rPr lang="en-GB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6227763" y="5732463"/>
            <a:ext cx="2736850" cy="936625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IE" sz="1800" dirty="0"/>
          </a:p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Size at </a:t>
            </a:r>
          </a:p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first maturation</a:t>
            </a:r>
          </a:p>
          <a:p>
            <a:pPr algn="ctr" eaLnBrk="0" hangingPunct="0"/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07704" y="2348880"/>
            <a:ext cx="2143125" cy="11049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3. 1 </a:t>
            </a:r>
          </a:p>
          <a:p>
            <a:pPr algn="ctr" eaLnBrk="0" hangingPunct="0">
              <a:defRPr/>
            </a:pPr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Fishing pressure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979712" y="3717032"/>
            <a:ext cx="1873250" cy="1223963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</a:t>
            </a:r>
          </a:p>
          <a:p>
            <a:pPr algn="ctr" eaLnBrk="0" hangingPunct="0"/>
            <a:endParaRPr lang="en-GB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Ref level: </a:t>
            </a: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</a:t>
            </a:r>
            <a:r>
              <a:rPr lang="en-GB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MSY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139952" y="2348880"/>
            <a:ext cx="1800225" cy="11049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3. 2 </a:t>
            </a:r>
          </a:p>
          <a:p>
            <a:pPr algn="ctr" eaLnBrk="0" hangingPunct="0">
              <a:defRPr/>
            </a:pPr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Reproductive </a:t>
            </a:r>
          </a:p>
          <a:p>
            <a:pPr algn="ctr" eaLnBrk="0" hangingPunct="0">
              <a:defRPr/>
            </a:pPr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capacity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139952" y="3717032"/>
            <a:ext cx="1511300" cy="1223963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SSB</a:t>
            </a:r>
          </a:p>
          <a:p>
            <a:pPr algn="ctr" eaLnBrk="0" hangingPunct="0"/>
            <a:endParaRPr lang="en-GB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Ref level: </a:t>
            </a: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SSB</a:t>
            </a:r>
            <a:r>
              <a:rPr lang="en-GB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MSY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6192838" y="2276872"/>
            <a:ext cx="2951162" cy="1104900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3. 3 </a:t>
            </a:r>
          </a:p>
          <a:p>
            <a:pPr algn="ctr" eaLnBrk="0" hangingPunct="0">
              <a:defRPr/>
            </a:pPr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Population  age and </a:t>
            </a:r>
          </a:p>
          <a:p>
            <a:pPr algn="ctr" eaLnBrk="0" hangingPunct="0">
              <a:defRPr/>
            </a:pPr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size distribution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6228184" y="4869160"/>
            <a:ext cx="2736850" cy="647700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IE" sz="1800" dirty="0"/>
          </a:p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95% percentile</a:t>
            </a:r>
          </a:p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of length distribution</a:t>
            </a:r>
          </a:p>
          <a:p>
            <a:pPr algn="ctr" eaLnBrk="0" hangingPunct="0"/>
            <a:endParaRPr lang="en-US" sz="1800" dirty="0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6228184" y="3429000"/>
            <a:ext cx="2736850" cy="611188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Prop of fish &gt; mean size of</a:t>
            </a:r>
          </a:p>
          <a:p>
            <a:pPr algn="ctr" eaLnBrk="0" hangingPunct="0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first sexual maturation</a:t>
            </a: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6228184" y="4149080"/>
            <a:ext cx="2736850" cy="647700"/>
          </a:xfrm>
          <a:prstGeom prst="flowChartProcess">
            <a:avLst/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Mean maximum length </a:t>
            </a:r>
          </a:p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across species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07504" y="2420888"/>
            <a:ext cx="1725612" cy="936625"/>
          </a:xfrm>
          <a:prstGeom prst="flowChartProcess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Criterion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07504" y="3717032"/>
            <a:ext cx="1725612" cy="1223963"/>
          </a:xfrm>
          <a:prstGeom prst="flowChartProcess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Primary </a:t>
            </a:r>
          </a:p>
          <a:p>
            <a:pPr algn="ctr" eaLnBrk="0" hangingPunct="0"/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indicator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82563" y="5732463"/>
            <a:ext cx="1725612" cy="1009650"/>
          </a:xfrm>
          <a:prstGeom prst="flowChartProcess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Secondary </a:t>
            </a:r>
          </a:p>
          <a:p>
            <a:pPr algn="ctr" eaLnBrk="0" hangingPunct="0"/>
            <a:r>
              <a:rPr lang="en-GB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indicator</a:t>
            </a: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8" y="915988"/>
            <a:ext cx="8569325" cy="55102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IE" sz="2400" b="1" dirty="0">
              <a:latin typeface="Calibri" pitchFamily="34" charset="0"/>
            </a:endParaRPr>
          </a:p>
          <a:p>
            <a:pPr eaLnBrk="0" hangingPunct="0">
              <a:defRPr/>
            </a:pPr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</a:p>
          <a:p>
            <a:pPr eaLnBrk="0" hangingPunct="0">
              <a:defRPr/>
            </a:pPr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n-IE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1507" name="TextBox 15"/>
          <p:cNvSpPr txBox="1">
            <a:spLocks noChangeArrowheads="1"/>
          </p:cNvSpPr>
          <p:nvPr/>
        </p:nvSpPr>
        <p:spPr bwMode="auto">
          <a:xfrm>
            <a:off x="539750" y="1476375"/>
            <a:ext cx="8208963" cy="4302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Selection of commercially exploited (shell)fish populations </a:t>
            </a:r>
            <a:endParaRPr lang="en-IE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539750" y="2540000"/>
            <a:ext cx="8208963" cy="4302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Stocks for which primary indicators and reference levels are available </a:t>
            </a:r>
            <a:endParaRPr lang="en-IE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39750" y="3794125"/>
            <a:ext cx="8208963" cy="4302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Species for which no reference levels are available</a:t>
            </a:r>
            <a:r>
              <a:rPr lang="en-GB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en-IE" sz="16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539750" y="5013325"/>
            <a:ext cx="8208963" cy="4302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Interpretation of GES</a:t>
            </a:r>
            <a:endParaRPr lang="en-IE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530225" y="6064250"/>
            <a:ext cx="8208963" cy="4318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Assessment of current status in relation to GES</a:t>
            </a:r>
            <a:endParaRPr lang="en-IE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512" name="Down Arrow 14"/>
          <p:cNvSpPr>
            <a:spLocks noChangeArrowheads="1"/>
          </p:cNvSpPr>
          <p:nvPr/>
        </p:nvSpPr>
        <p:spPr bwMode="auto">
          <a:xfrm>
            <a:off x="4140200" y="1925638"/>
            <a:ext cx="215900" cy="614362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44450" algn="ctr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IE"/>
          </a:p>
        </p:txBody>
      </p:sp>
      <p:sp>
        <p:nvSpPr>
          <p:cNvPr id="21513" name="Down Arrow 16"/>
          <p:cNvSpPr>
            <a:spLocks noChangeArrowheads="1"/>
          </p:cNvSpPr>
          <p:nvPr/>
        </p:nvSpPr>
        <p:spPr bwMode="auto">
          <a:xfrm>
            <a:off x="4140200" y="3124200"/>
            <a:ext cx="215900" cy="614363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44450" algn="ctr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IE"/>
          </a:p>
        </p:txBody>
      </p:sp>
      <p:sp>
        <p:nvSpPr>
          <p:cNvPr id="21514" name="Down Arrow 17"/>
          <p:cNvSpPr>
            <a:spLocks noChangeArrowheads="1"/>
          </p:cNvSpPr>
          <p:nvPr/>
        </p:nvSpPr>
        <p:spPr bwMode="auto">
          <a:xfrm>
            <a:off x="4140200" y="4378325"/>
            <a:ext cx="215900" cy="614363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44450" algn="ctr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IE"/>
          </a:p>
        </p:txBody>
      </p:sp>
      <p:sp>
        <p:nvSpPr>
          <p:cNvPr id="21515" name="Down Arrow 18"/>
          <p:cNvSpPr>
            <a:spLocks noChangeArrowheads="1"/>
          </p:cNvSpPr>
          <p:nvPr/>
        </p:nvSpPr>
        <p:spPr bwMode="auto">
          <a:xfrm>
            <a:off x="4140200" y="5451475"/>
            <a:ext cx="215900" cy="614363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44450" algn="ctr">
            <a:noFill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IE"/>
          </a:p>
        </p:txBody>
      </p:sp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899592" y="188640"/>
            <a:ext cx="7100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IE" sz="3200" b="1" dirty="0">
                <a:latin typeface="Calibri" pitchFamily="34" charset="0"/>
              </a:rPr>
              <a:t>Roadmap to the GES assessment process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88" y="185738"/>
            <a:ext cx="3762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IE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Approach</a:t>
            </a:r>
          </a:p>
          <a:p>
            <a:pPr algn="just" eaLnBrk="0" hangingPunct="0">
              <a:defRPr/>
            </a:pPr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0" hangingPunct="0">
              <a:defRPr/>
            </a:pPr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050"/>
            <a:ext cx="8920163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IE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Theoretical concepts, criteria, methodologies for: </a:t>
            </a:r>
          </a:p>
          <a:p>
            <a:pPr eaLnBrk="0" hangingPunct="0">
              <a:defRPr/>
            </a:pPr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Selection of commercial species</a:t>
            </a:r>
          </a:p>
          <a:p>
            <a:pPr eaLnBrk="0" hangingPunct="0">
              <a:defRPr/>
            </a:pPr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Stocks with analytical assessments</a:t>
            </a:r>
          </a:p>
          <a:p>
            <a:pPr eaLnBrk="0" hangingPunct="0">
              <a:defRPr/>
            </a:pPr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Species/stocks with info from monitoring programmes</a:t>
            </a:r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125" y="2352675"/>
            <a:ext cx="2184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Case Studies</a:t>
            </a:r>
            <a:r>
              <a:rPr lang="en-IE" dirty="0">
                <a:solidFill>
                  <a:schemeClr val="tx2"/>
                </a:solidFill>
                <a:latin typeface="Calibri" pitchFamily="34" charset="0"/>
              </a:rPr>
              <a:t>: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5472113" y="3640138"/>
            <a:ext cx="1584325" cy="5842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IE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Bay of Biscay/Iberia</a:t>
            </a:r>
            <a:endParaRPr lang="en-IE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179388" y="3862388"/>
            <a:ext cx="1584325" cy="369332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Baltic Sea</a:t>
            </a:r>
            <a:endParaRPr lang="en-I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3708400" y="3862388"/>
            <a:ext cx="1584325" cy="369332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Celtic Seas</a:t>
            </a:r>
            <a:endParaRPr lang="en-I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1955800" y="3862388"/>
            <a:ext cx="1584325" cy="369332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North Sea</a:t>
            </a:r>
            <a:endParaRPr lang="en-I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7191375" y="3862388"/>
            <a:ext cx="1728788" cy="3683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IE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Mediterranean</a:t>
            </a:r>
            <a:endParaRPr lang="en-IE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550" y="5243513"/>
            <a:ext cx="8326438" cy="101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E" b="1" dirty="0">
                <a:solidFill>
                  <a:schemeClr val="tx2"/>
                </a:solidFill>
                <a:latin typeface="Calibri" pitchFamily="34" charset="0"/>
              </a:rPr>
              <a:t>Synthesis: </a:t>
            </a:r>
          </a:p>
          <a:p>
            <a:pPr algn="ctr" eaLnBrk="0" hangingPunct="0">
              <a:defRPr/>
            </a:pPr>
            <a:r>
              <a:rPr lang="en-IE" dirty="0">
                <a:solidFill>
                  <a:schemeClr val="tx2"/>
                </a:solidFill>
                <a:latin typeface="Calibri" pitchFamily="34" charset="0"/>
              </a:rPr>
              <a:t>Different interpretations of GES</a:t>
            </a:r>
          </a:p>
          <a:p>
            <a:pPr algn="ctr" eaLnBrk="0" hangingPunct="0">
              <a:defRPr/>
            </a:pPr>
            <a:r>
              <a:rPr lang="en-IE" dirty="0">
                <a:solidFill>
                  <a:schemeClr val="tx2"/>
                </a:solidFill>
                <a:latin typeface="Calibri" pitchFamily="34" charset="0"/>
              </a:rPr>
              <a:t>Assessment of current status against GES</a:t>
            </a:r>
          </a:p>
        </p:txBody>
      </p:sp>
      <p:sp>
        <p:nvSpPr>
          <p:cNvPr id="25" name="Right Arrow 24"/>
          <p:cNvSpPr/>
          <p:nvPr/>
        </p:nvSpPr>
        <p:spPr bwMode="auto">
          <a:xfrm rot="1839307">
            <a:off x="6523038" y="3300413"/>
            <a:ext cx="1416050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26" name="Right Arrow 25"/>
          <p:cNvSpPr/>
          <p:nvPr/>
        </p:nvSpPr>
        <p:spPr bwMode="auto">
          <a:xfrm rot="5400000">
            <a:off x="4067969" y="3220244"/>
            <a:ext cx="935038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0" name="Right Arrow 29"/>
          <p:cNvSpPr/>
          <p:nvPr/>
        </p:nvSpPr>
        <p:spPr bwMode="auto">
          <a:xfrm rot="1839307">
            <a:off x="5429250" y="3114675"/>
            <a:ext cx="1414463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1" name="Right Arrow 30"/>
          <p:cNvSpPr/>
          <p:nvPr/>
        </p:nvSpPr>
        <p:spPr bwMode="auto">
          <a:xfrm rot="8514407">
            <a:off x="2520950" y="3167063"/>
            <a:ext cx="1416050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2" name="Right Arrow 31"/>
          <p:cNvSpPr/>
          <p:nvPr/>
        </p:nvSpPr>
        <p:spPr bwMode="auto">
          <a:xfrm rot="8514407">
            <a:off x="1593850" y="3182938"/>
            <a:ext cx="1414463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3" name="Right Arrow 32"/>
          <p:cNvSpPr/>
          <p:nvPr/>
        </p:nvSpPr>
        <p:spPr bwMode="auto">
          <a:xfrm rot="2385882">
            <a:off x="2541588" y="4745038"/>
            <a:ext cx="1414462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4" name="Right Arrow 33"/>
          <p:cNvSpPr/>
          <p:nvPr/>
        </p:nvSpPr>
        <p:spPr bwMode="auto">
          <a:xfrm rot="2559950">
            <a:off x="1306513" y="4675188"/>
            <a:ext cx="1414462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5" name="Right Arrow 34"/>
          <p:cNvSpPr/>
          <p:nvPr/>
        </p:nvSpPr>
        <p:spPr bwMode="auto">
          <a:xfrm rot="5400000">
            <a:off x="4111625" y="4667251"/>
            <a:ext cx="936625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6" name="Right Arrow 35"/>
          <p:cNvSpPr/>
          <p:nvPr/>
        </p:nvSpPr>
        <p:spPr bwMode="auto">
          <a:xfrm rot="8135040">
            <a:off x="5376863" y="4637088"/>
            <a:ext cx="1155700" cy="200025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sp>
        <p:nvSpPr>
          <p:cNvPr id="37" name="Right Arrow 36"/>
          <p:cNvSpPr/>
          <p:nvPr/>
        </p:nvSpPr>
        <p:spPr bwMode="auto">
          <a:xfrm rot="7770557">
            <a:off x="6970713" y="4670425"/>
            <a:ext cx="1136650" cy="1651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444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IE"/>
          </a:p>
        </p:txBody>
      </p:sp>
      <p:pic>
        <p:nvPicPr>
          <p:cNvPr id="23573" name="Picture 4" descr="Regional_Seas_Sea_of_Marmara_in_Black_Sea_variation_20110825"/>
          <p:cNvPicPr>
            <a:picLocks noChangeAspect="1" noChangeArrowheads="1"/>
          </p:cNvPicPr>
          <p:nvPr/>
        </p:nvPicPr>
        <p:blipFill>
          <a:blip r:embed="rId3" cstate="print"/>
          <a:srcRect l="8527" t="2324" r="9055" b="45403"/>
          <a:stretch>
            <a:fillRect/>
          </a:stretch>
        </p:blipFill>
        <p:spPr bwMode="auto">
          <a:xfrm>
            <a:off x="6053138" y="-23813"/>
            <a:ext cx="286702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3491880" y="4365104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 Sea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008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of information</a:t>
            </a:r>
            <a:br>
              <a:rPr lang="en-US" dirty="0" smtClean="0"/>
            </a:br>
            <a:r>
              <a:rPr lang="en-US" dirty="0" smtClean="0"/>
              <a:t>Stock Status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344816" cy="470916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Robust quantitative assessment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Preliminary quantitative assessment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Estimates of fishing mortality / exploitation (F) from catch curves (age / length data)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Trends in catch-per-unit-effort (CPUE)</a:t>
            </a:r>
          </a:p>
          <a:p>
            <a:endParaRPr lang="bg-BG" dirty="0"/>
          </a:p>
        </p:txBody>
      </p:sp>
      <p:sp>
        <p:nvSpPr>
          <p:cNvPr id="4" name="Down Arrow 3"/>
          <p:cNvSpPr/>
          <p:nvPr/>
        </p:nvSpPr>
        <p:spPr>
          <a:xfrm>
            <a:off x="8118475" y="1009650"/>
            <a:ext cx="447675" cy="343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5388" y="4702175"/>
            <a:ext cx="159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Uncertainty</a:t>
            </a:r>
          </a:p>
          <a:p>
            <a:r>
              <a:rPr lang="en-GB" dirty="0">
                <a:solidFill>
                  <a:srgbClr val="FFFF00"/>
                </a:solidFill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Data-limited / model-poor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1124744"/>
          <a:ext cx="6120680" cy="334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623"/>
                <a:gridCol w="1655057"/>
              </a:tblGrid>
              <a:tr h="519868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19868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Analytical 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38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19868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Trends</a:t>
                      </a:r>
                      <a:r>
                        <a:rPr lang="en-GB" sz="3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based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10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4374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Trends, survey only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39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4374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Catch only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13</a:t>
                      </a:r>
                      <a:endParaRPr lang="en-GB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7718425" y="922338"/>
            <a:ext cx="447675" cy="3433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5536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>
                <a:solidFill>
                  <a:schemeClr val="bg1"/>
                </a:solidFill>
                <a:latin typeface="Century Gothic" pitchFamily="34" charset="0"/>
              </a:rPr>
              <a:t>Dr Carl O’Brien</a:t>
            </a:r>
            <a:endParaRPr lang="pt-PT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54452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2012</a:t>
            </a:r>
            <a:endParaRPr lang="bg-B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838950" y="4551363"/>
            <a:ext cx="21256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>
                <a:solidFill>
                  <a:srgbClr val="FFFF00"/>
                </a:solidFill>
              </a:rPr>
              <a:t>Reduced quality and utility of advice for management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489</TotalTime>
  <Words>891</Words>
  <Application>Microsoft Office PowerPoint</Application>
  <PresentationFormat>On-screen Show (4:3)</PresentationFormat>
  <Paragraphs>171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Marine Strategy Framework Directive Good Environmental Status (GES) on Descriptor 3 </vt:lpstr>
      <vt:lpstr>In the Commission Decision 2010/477/EU three criteria including methodological standards were described for this descriptor. </vt:lpstr>
      <vt:lpstr>Descriptor 3</vt:lpstr>
      <vt:lpstr>    Following the MSFD in that “Each Member State should therefore develop a marine strategy for its marine waters which, while being specific to its own waters, reflects the overall perspective of the marine region or subregion concerned.” </vt:lpstr>
      <vt:lpstr>Slide 5</vt:lpstr>
      <vt:lpstr>Slide 6</vt:lpstr>
      <vt:lpstr>Slide 7</vt:lpstr>
      <vt:lpstr>Quality of information Stock Status</vt:lpstr>
      <vt:lpstr>Data-limited / model-poor </vt:lpstr>
      <vt:lpstr>Descriptor 3</vt:lpstr>
      <vt:lpstr>Slide 11</vt:lpstr>
      <vt:lpstr>Slide 12</vt:lpstr>
      <vt:lpstr>Indeces</vt:lpstr>
      <vt:lpstr>Category 7 – stocks that are part of stock complexes and are primarily caught as by-catch species in other targeted fisheries.  The development of indicators may be most appropriate for such stocks; e.g. NS brill in the targeted NS plaice and sole fishery.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Strategy Framework Directive Good Environmental Status (GES) on Descriptor 3</dc:title>
  <dc:creator>Violin</dc:creator>
  <cp:lastModifiedBy>Violin</cp:lastModifiedBy>
  <cp:revision>21</cp:revision>
  <dcterms:created xsi:type="dcterms:W3CDTF">2013-06-01T21:39:17Z</dcterms:created>
  <dcterms:modified xsi:type="dcterms:W3CDTF">2013-06-02T05:48:28Z</dcterms:modified>
</cp:coreProperties>
</file>