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5" r:id="rId4"/>
    <p:sldId id="266" r:id="rId5"/>
    <p:sldId id="267" r:id="rId6"/>
    <p:sldId id="268" r:id="rId7"/>
    <p:sldId id="269" r:id="rId8"/>
    <p:sldId id="264" r:id="rId9"/>
    <p:sldId id="258" r:id="rId10"/>
    <p:sldId id="259" r:id="rId11"/>
    <p:sldId id="260" r:id="rId12"/>
    <p:sldId id="261" r:id="rId13"/>
    <p:sldId id="262" r:id="rId14"/>
    <p:sldId id="263" r:id="rId15"/>
    <p:sldId id="270" r:id="rId16"/>
    <p:sldId id="271" r:id="rId17"/>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D10B67-37F0-4C13-9091-BAF05AF917A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bg-BG"/>
        </a:p>
      </dgm:t>
    </dgm:pt>
    <dgm:pt modelId="{5052C133-7064-4BE2-B2C3-87C9BC1AC351}">
      <dgm:prSet/>
      <dgm:spPr/>
      <dgm:t>
        <a:bodyPr/>
        <a:lstStyle/>
        <a:p>
          <a:r>
            <a:rPr lang="en-US" dirty="0" smtClean="0"/>
            <a:t>constant catch quotas to achieve TRPs</a:t>
          </a:r>
          <a:endParaRPr lang="bg-BG" dirty="0"/>
        </a:p>
      </dgm:t>
    </dgm:pt>
    <dgm:pt modelId="{15E7A46D-82C4-47D7-8BD3-E0166D534C36}" type="parTrans" cxnId="{102983E7-684E-47E6-95A9-D4B616F42CEF}">
      <dgm:prSet/>
      <dgm:spPr/>
      <dgm:t>
        <a:bodyPr/>
        <a:lstStyle/>
        <a:p>
          <a:endParaRPr lang="bg-BG"/>
        </a:p>
      </dgm:t>
    </dgm:pt>
    <dgm:pt modelId="{4AF5E0A7-A1EB-4241-AD57-EE3F8CA6236F}" type="sibTrans" cxnId="{102983E7-684E-47E6-95A9-D4B616F42CEF}">
      <dgm:prSet/>
      <dgm:spPr/>
      <dgm:t>
        <a:bodyPr/>
        <a:lstStyle/>
        <a:p>
          <a:endParaRPr lang="bg-BG"/>
        </a:p>
      </dgm:t>
    </dgm:pt>
    <dgm:pt modelId="{2C8895C6-6777-427B-9DCD-A8FF81B43746}">
      <dgm:prSet/>
      <dgm:spPr/>
      <dgm:t>
        <a:bodyPr/>
        <a:lstStyle/>
        <a:p>
          <a:r>
            <a:rPr lang="en-US" dirty="0" smtClean="0"/>
            <a:t>direct fishing effort control</a:t>
          </a:r>
          <a:endParaRPr lang="bg-BG" dirty="0"/>
        </a:p>
      </dgm:t>
    </dgm:pt>
    <dgm:pt modelId="{B9E0A54E-FCCA-4ED4-9D2C-954BB8A74C77}" type="parTrans" cxnId="{62F95909-D48D-4BC3-A29D-A397934BBD0A}">
      <dgm:prSet/>
      <dgm:spPr/>
      <dgm:t>
        <a:bodyPr/>
        <a:lstStyle/>
        <a:p>
          <a:endParaRPr lang="bg-BG"/>
        </a:p>
      </dgm:t>
    </dgm:pt>
    <dgm:pt modelId="{8A45804C-CEA9-4B16-B924-81AB93818F24}" type="sibTrans" cxnId="{62F95909-D48D-4BC3-A29D-A397934BBD0A}">
      <dgm:prSet/>
      <dgm:spPr/>
      <dgm:t>
        <a:bodyPr/>
        <a:lstStyle/>
        <a:p>
          <a:endParaRPr lang="bg-BG"/>
        </a:p>
      </dgm:t>
    </dgm:pt>
    <dgm:pt modelId="{A23A4F44-2F03-40E5-93A6-2FB65B6EB2EE}">
      <dgm:prSet/>
      <dgm:spPr/>
      <dgm:t>
        <a:bodyPr/>
        <a:lstStyle/>
        <a:p>
          <a:r>
            <a:rPr lang="en-US" dirty="0" smtClean="0"/>
            <a:t>constant escapement policy</a:t>
          </a:r>
          <a:endParaRPr lang="bg-BG" dirty="0"/>
        </a:p>
      </dgm:t>
    </dgm:pt>
    <dgm:pt modelId="{01AA8EFC-B59E-483E-8AD0-00B2832B3B14}" type="parTrans" cxnId="{CFEEF578-32A1-433D-8E8C-F7C644D64AC2}">
      <dgm:prSet/>
      <dgm:spPr/>
      <dgm:t>
        <a:bodyPr/>
        <a:lstStyle/>
        <a:p>
          <a:endParaRPr lang="bg-BG"/>
        </a:p>
      </dgm:t>
    </dgm:pt>
    <dgm:pt modelId="{2721A376-FF31-475B-9777-70E2CE0077BA}" type="sibTrans" cxnId="{CFEEF578-32A1-433D-8E8C-F7C644D64AC2}">
      <dgm:prSet/>
      <dgm:spPr/>
      <dgm:t>
        <a:bodyPr/>
        <a:lstStyle/>
        <a:p>
          <a:endParaRPr lang="bg-BG"/>
        </a:p>
      </dgm:t>
    </dgm:pt>
    <dgm:pt modelId="{D2410769-0D42-4C02-B836-3A704D35494D}" type="pres">
      <dgm:prSet presAssocID="{35D10B67-37F0-4C13-9091-BAF05AF917A6}" presName="diagram" presStyleCnt="0">
        <dgm:presLayoutVars>
          <dgm:dir/>
          <dgm:resizeHandles val="exact"/>
        </dgm:presLayoutVars>
      </dgm:prSet>
      <dgm:spPr/>
    </dgm:pt>
    <dgm:pt modelId="{C018BC73-EB3C-4FEA-96FE-55D9F5469649}" type="pres">
      <dgm:prSet presAssocID="{2C8895C6-6777-427B-9DCD-A8FF81B43746}" presName="node" presStyleLbl="node1" presStyleIdx="0" presStyleCnt="3" custLinFactX="1703" custLinFactNeighborX="100000" custLinFactNeighborY="4044">
        <dgm:presLayoutVars>
          <dgm:bulletEnabled val="1"/>
        </dgm:presLayoutVars>
      </dgm:prSet>
      <dgm:spPr/>
      <dgm:t>
        <a:bodyPr/>
        <a:lstStyle/>
        <a:p>
          <a:endParaRPr lang="bg-BG"/>
        </a:p>
      </dgm:t>
    </dgm:pt>
    <dgm:pt modelId="{3E349227-8E5F-4A8B-874B-E215AEE7BECD}" type="pres">
      <dgm:prSet presAssocID="{8A45804C-CEA9-4B16-B924-81AB93818F24}" presName="sibTrans" presStyleCnt="0"/>
      <dgm:spPr/>
    </dgm:pt>
    <dgm:pt modelId="{DA055713-07F3-41AD-BDAE-D352A8A7CF60}" type="pres">
      <dgm:prSet presAssocID="{5052C133-7064-4BE2-B2C3-87C9BC1AC351}" presName="node" presStyleLbl="node1" presStyleIdx="1" presStyleCnt="3" custLinFactX="-14485" custLinFactNeighborX="-100000" custLinFactNeighborY="3769">
        <dgm:presLayoutVars>
          <dgm:bulletEnabled val="1"/>
        </dgm:presLayoutVars>
      </dgm:prSet>
      <dgm:spPr/>
    </dgm:pt>
    <dgm:pt modelId="{10BAC86C-3AEB-49A9-B78D-C4425AF4B98C}" type="pres">
      <dgm:prSet presAssocID="{4AF5E0A7-A1EB-4241-AD57-EE3F8CA6236F}" presName="sibTrans" presStyleCnt="0"/>
      <dgm:spPr/>
    </dgm:pt>
    <dgm:pt modelId="{9A17D6A6-A53C-4507-8BC9-78BF3245FCF9}" type="pres">
      <dgm:prSet presAssocID="{A23A4F44-2F03-40E5-93A6-2FB65B6EB2EE}" presName="node" presStyleLbl="node1" presStyleIdx="2" presStyleCnt="3" custLinFactNeighborX="-13386" custLinFactNeighborY="-5333">
        <dgm:presLayoutVars>
          <dgm:bulletEnabled val="1"/>
        </dgm:presLayoutVars>
      </dgm:prSet>
      <dgm:spPr/>
    </dgm:pt>
  </dgm:ptLst>
  <dgm:cxnLst>
    <dgm:cxn modelId="{752BB153-3FD0-48DF-8047-29287DC03D6B}" type="presOf" srcId="{35D10B67-37F0-4C13-9091-BAF05AF917A6}" destId="{D2410769-0D42-4C02-B836-3A704D35494D}" srcOrd="0" destOrd="0" presId="urn:microsoft.com/office/officeart/2005/8/layout/default"/>
    <dgm:cxn modelId="{C57C4A3E-5046-4550-AE44-C38B8907C646}" type="presOf" srcId="{2C8895C6-6777-427B-9DCD-A8FF81B43746}" destId="{C018BC73-EB3C-4FEA-96FE-55D9F5469649}" srcOrd="0" destOrd="0" presId="urn:microsoft.com/office/officeart/2005/8/layout/default"/>
    <dgm:cxn modelId="{0A5B2DF9-B795-4FE9-B1FB-1823D47DBA95}" type="presOf" srcId="{A23A4F44-2F03-40E5-93A6-2FB65B6EB2EE}" destId="{9A17D6A6-A53C-4507-8BC9-78BF3245FCF9}" srcOrd="0" destOrd="0" presId="urn:microsoft.com/office/officeart/2005/8/layout/default"/>
    <dgm:cxn modelId="{62F95909-D48D-4BC3-A29D-A397934BBD0A}" srcId="{35D10B67-37F0-4C13-9091-BAF05AF917A6}" destId="{2C8895C6-6777-427B-9DCD-A8FF81B43746}" srcOrd="0" destOrd="0" parTransId="{B9E0A54E-FCCA-4ED4-9D2C-954BB8A74C77}" sibTransId="{8A45804C-CEA9-4B16-B924-81AB93818F24}"/>
    <dgm:cxn modelId="{102983E7-684E-47E6-95A9-D4B616F42CEF}" srcId="{35D10B67-37F0-4C13-9091-BAF05AF917A6}" destId="{5052C133-7064-4BE2-B2C3-87C9BC1AC351}" srcOrd="1" destOrd="0" parTransId="{15E7A46D-82C4-47D7-8BD3-E0166D534C36}" sibTransId="{4AF5E0A7-A1EB-4241-AD57-EE3F8CA6236F}"/>
    <dgm:cxn modelId="{CFEEF578-32A1-433D-8E8C-F7C644D64AC2}" srcId="{35D10B67-37F0-4C13-9091-BAF05AF917A6}" destId="{A23A4F44-2F03-40E5-93A6-2FB65B6EB2EE}" srcOrd="2" destOrd="0" parTransId="{01AA8EFC-B59E-483E-8AD0-00B2832B3B14}" sibTransId="{2721A376-FF31-475B-9777-70E2CE0077BA}"/>
    <dgm:cxn modelId="{BAE8251C-E7AF-4B2D-9686-0711EC05B4DE}" type="presOf" srcId="{5052C133-7064-4BE2-B2C3-87C9BC1AC351}" destId="{DA055713-07F3-41AD-BDAE-D352A8A7CF60}" srcOrd="0" destOrd="0" presId="urn:microsoft.com/office/officeart/2005/8/layout/default"/>
    <dgm:cxn modelId="{1AC43543-3BC7-46A4-94A4-66EA8B3D1234}" type="presParOf" srcId="{D2410769-0D42-4C02-B836-3A704D35494D}" destId="{C018BC73-EB3C-4FEA-96FE-55D9F5469649}" srcOrd="0" destOrd="0" presId="urn:microsoft.com/office/officeart/2005/8/layout/default"/>
    <dgm:cxn modelId="{42461831-14D3-4F1F-B460-B271C87ADE9F}" type="presParOf" srcId="{D2410769-0D42-4C02-B836-3A704D35494D}" destId="{3E349227-8E5F-4A8B-874B-E215AEE7BECD}" srcOrd="1" destOrd="0" presId="urn:microsoft.com/office/officeart/2005/8/layout/default"/>
    <dgm:cxn modelId="{945914DB-F2D0-43F2-B643-3BC54562E603}" type="presParOf" srcId="{D2410769-0D42-4C02-B836-3A704D35494D}" destId="{DA055713-07F3-41AD-BDAE-D352A8A7CF60}" srcOrd="2" destOrd="0" presId="urn:microsoft.com/office/officeart/2005/8/layout/default"/>
    <dgm:cxn modelId="{09C4E6DE-E8ED-4E2E-8B30-079E77F81C2B}" type="presParOf" srcId="{D2410769-0D42-4C02-B836-3A704D35494D}" destId="{10BAC86C-3AEB-49A9-B78D-C4425AF4B98C}" srcOrd="3" destOrd="0" presId="urn:microsoft.com/office/officeart/2005/8/layout/default"/>
    <dgm:cxn modelId="{39646274-2FC3-49FA-83D3-F6D7DACB8383}" type="presParOf" srcId="{D2410769-0D42-4C02-B836-3A704D35494D}" destId="{9A17D6A6-A53C-4507-8BC9-78BF3245FCF9}" srcOrd="4"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018BC73-EB3C-4FEA-96FE-55D9F5469649}">
      <dsp:nvSpPr>
        <dsp:cNvPr id="0" name=""/>
        <dsp:cNvSpPr/>
      </dsp:nvSpPr>
      <dsp:spPr>
        <a:xfrm>
          <a:off x="3389388" y="77169"/>
          <a:ext cx="3124050" cy="18744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direct fishing effort control</a:t>
          </a:r>
          <a:endParaRPr lang="bg-BG" sz="3500" kern="1200" dirty="0"/>
        </a:p>
      </dsp:txBody>
      <dsp:txXfrm>
        <a:off x="3389388" y="77169"/>
        <a:ext cx="3124050" cy="1874430"/>
      </dsp:txXfrm>
    </dsp:sp>
    <dsp:sp modelId="{DA055713-07F3-41AD-BDAE-D352A8A7CF60}">
      <dsp:nvSpPr>
        <dsp:cNvPr id="0" name=""/>
        <dsp:cNvSpPr/>
      </dsp:nvSpPr>
      <dsp:spPr>
        <a:xfrm>
          <a:off x="72021" y="72014"/>
          <a:ext cx="3124050" cy="18744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constant catch quotas to achieve TRPs</a:t>
          </a:r>
          <a:endParaRPr lang="bg-BG" sz="3500" kern="1200" dirty="0"/>
        </a:p>
      </dsp:txBody>
      <dsp:txXfrm>
        <a:off x="72021" y="72014"/>
        <a:ext cx="3124050" cy="1874430"/>
      </dsp:txXfrm>
    </dsp:sp>
    <dsp:sp modelId="{9A17D6A6-A53C-4507-8BC9-78BF3245FCF9}">
      <dsp:nvSpPr>
        <dsp:cNvPr id="0" name=""/>
        <dsp:cNvSpPr/>
      </dsp:nvSpPr>
      <dsp:spPr>
        <a:xfrm>
          <a:off x="1512177" y="2088239"/>
          <a:ext cx="3124050" cy="18744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constant escapement policy</a:t>
          </a:r>
          <a:endParaRPr lang="bg-BG" sz="3500" kern="1200" dirty="0"/>
        </a:p>
      </dsp:txBody>
      <dsp:txXfrm>
        <a:off x="1512177" y="2088239"/>
        <a:ext cx="3124050" cy="187443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6F6C032-1682-4C95-AA78-EE5882822EC5}" type="datetimeFigureOut">
              <a:rPr lang="bg-BG" smtClean="0"/>
              <a:pPr/>
              <a:t>2.6.2013 г.</a:t>
            </a:fld>
            <a:endParaRPr lang="bg-BG"/>
          </a:p>
        </p:txBody>
      </p:sp>
      <p:sp>
        <p:nvSpPr>
          <p:cNvPr id="19" name="Footer Placeholder 18"/>
          <p:cNvSpPr>
            <a:spLocks noGrp="1"/>
          </p:cNvSpPr>
          <p:nvPr>
            <p:ph type="ftr" sz="quarter" idx="11"/>
          </p:nvPr>
        </p:nvSpPr>
        <p:spPr/>
        <p:txBody>
          <a:bodyPr/>
          <a:lstStyle/>
          <a:p>
            <a:endParaRPr lang="bg-BG"/>
          </a:p>
        </p:txBody>
      </p:sp>
      <p:sp>
        <p:nvSpPr>
          <p:cNvPr id="27" name="Slide Number Placeholder 26"/>
          <p:cNvSpPr>
            <a:spLocks noGrp="1"/>
          </p:cNvSpPr>
          <p:nvPr>
            <p:ph type="sldNum" sz="quarter" idx="12"/>
          </p:nvPr>
        </p:nvSpPr>
        <p:spPr/>
        <p:txBody>
          <a:bodyPr/>
          <a:lstStyle/>
          <a:p>
            <a:fld id="{F9423491-F20F-4A71-81B6-B524D9395A28}" type="slidenum">
              <a:rPr lang="bg-BG" smtClean="0"/>
              <a:pPr/>
              <a:t>‹#›</a:t>
            </a:fld>
            <a:endParaRPr lang="bg-BG"/>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F6C032-1682-4C95-AA78-EE5882822EC5}" type="datetimeFigureOut">
              <a:rPr lang="bg-BG" smtClean="0"/>
              <a:pPr/>
              <a:t>2.6.2013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F9423491-F20F-4A71-81B6-B524D9395A28}" type="slidenum">
              <a:rPr lang="bg-BG" smtClean="0"/>
              <a:pPr/>
              <a:t>‹#›</a:t>
            </a:fld>
            <a:endParaRPr lang="bg-B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F6C032-1682-4C95-AA78-EE5882822EC5}" type="datetimeFigureOut">
              <a:rPr lang="bg-BG" smtClean="0"/>
              <a:pPr/>
              <a:t>2.6.2013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F9423491-F20F-4A71-81B6-B524D9395A28}" type="slidenum">
              <a:rPr lang="bg-BG" smtClean="0"/>
              <a:pPr/>
              <a:t>‹#›</a:t>
            </a:fld>
            <a:endParaRPr lang="bg-B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F6C032-1682-4C95-AA78-EE5882822EC5}" type="datetimeFigureOut">
              <a:rPr lang="bg-BG" smtClean="0"/>
              <a:pPr/>
              <a:t>2.6.2013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F9423491-F20F-4A71-81B6-B524D9395A28}" type="slidenum">
              <a:rPr lang="bg-BG" smtClean="0"/>
              <a:pPr/>
              <a:t>‹#›</a:t>
            </a:fld>
            <a:endParaRPr lang="bg-B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6F6C032-1682-4C95-AA78-EE5882822EC5}" type="datetimeFigureOut">
              <a:rPr lang="bg-BG" smtClean="0"/>
              <a:pPr/>
              <a:t>2.6.2013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F9423491-F20F-4A71-81B6-B524D9395A28}" type="slidenum">
              <a:rPr lang="bg-BG" smtClean="0"/>
              <a:pPr/>
              <a:t>‹#›</a:t>
            </a:fld>
            <a:endParaRPr lang="bg-BG"/>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F6C032-1682-4C95-AA78-EE5882822EC5}" type="datetimeFigureOut">
              <a:rPr lang="bg-BG" smtClean="0"/>
              <a:pPr/>
              <a:t>2.6.2013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F9423491-F20F-4A71-81B6-B524D9395A28}" type="slidenum">
              <a:rPr lang="bg-BG" smtClean="0"/>
              <a:pPr/>
              <a:t>‹#›</a:t>
            </a:fld>
            <a:endParaRPr lang="bg-B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6F6C032-1682-4C95-AA78-EE5882822EC5}" type="datetimeFigureOut">
              <a:rPr lang="bg-BG" smtClean="0"/>
              <a:pPr/>
              <a:t>2.6.2013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F9423491-F20F-4A71-81B6-B524D9395A28}" type="slidenum">
              <a:rPr lang="bg-BG" smtClean="0"/>
              <a:pPr/>
              <a:t>‹#›</a:t>
            </a:fld>
            <a:endParaRPr lang="bg-B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6F6C032-1682-4C95-AA78-EE5882822EC5}" type="datetimeFigureOut">
              <a:rPr lang="bg-BG" smtClean="0"/>
              <a:pPr/>
              <a:t>2.6.2013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F9423491-F20F-4A71-81B6-B524D9395A28}" type="slidenum">
              <a:rPr lang="bg-BG" smtClean="0"/>
              <a:pPr/>
              <a:t>‹#›</a:t>
            </a:fld>
            <a:endParaRPr lang="bg-B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F6C032-1682-4C95-AA78-EE5882822EC5}" type="datetimeFigureOut">
              <a:rPr lang="bg-BG" smtClean="0"/>
              <a:pPr/>
              <a:t>2.6.2013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F9423491-F20F-4A71-81B6-B524D9395A28}" type="slidenum">
              <a:rPr lang="bg-BG" smtClean="0"/>
              <a:pPr/>
              <a:t>‹#›</a:t>
            </a:fld>
            <a:endParaRPr lang="bg-B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F6C032-1682-4C95-AA78-EE5882822EC5}" type="datetimeFigureOut">
              <a:rPr lang="bg-BG" smtClean="0"/>
              <a:pPr/>
              <a:t>2.6.2013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F9423491-F20F-4A71-81B6-B524D9395A28}" type="slidenum">
              <a:rPr lang="bg-BG" smtClean="0"/>
              <a:pPr/>
              <a:t>‹#›</a:t>
            </a:fld>
            <a:endParaRPr lang="bg-B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6F6C032-1682-4C95-AA78-EE5882822EC5}" type="datetimeFigureOut">
              <a:rPr lang="bg-BG" smtClean="0"/>
              <a:pPr/>
              <a:t>2.6.2013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a:xfrm>
            <a:off x="8077200" y="6356350"/>
            <a:ext cx="609600" cy="365125"/>
          </a:xfrm>
        </p:spPr>
        <p:txBody>
          <a:bodyPr/>
          <a:lstStyle/>
          <a:p>
            <a:fld id="{F9423491-F20F-4A71-81B6-B524D9395A28}" type="slidenum">
              <a:rPr lang="bg-BG" smtClean="0"/>
              <a:pPr/>
              <a:t>‹#›</a:t>
            </a:fld>
            <a:endParaRPr lang="bg-BG"/>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6F6C032-1682-4C95-AA78-EE5882822EC5}" type="datetimeFigureOut">
              <a:rPr lang="bg-BG" smtClean="0"/>
              <a:pPr/>
              <a:t>2.6.2013 г.</a:t>
            </a:fld>
            <a:endParaRPr lang="bg-BG"/>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bg-BG"/>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9423491-F20F-4A71-81B6-B524D9395A28}" type="slidenum">
              <a:rPr lang="bg-BG" smtClean="0"/>
              <a:pPr/>
              <a:t>‹#›</a:t>
            </a:fld>
            <a:endParaRPr lang="bg-BG"/>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404664"/>
            <a:ext cx="8424936" cy="1152128"/>
          </a:xfrm>
        </p:spPr>
        <p:txBody>
          <a:bodyPr/>
          <a:lstStyle/>
          <a:p>
            <a:r>
              <a:rPr lang="en-US" dirty="0" smtClean="0"/>
              <a:t>Maximum Sustainable Yield</a:t>
            </a:r>
            <a:endParaRPr lang="bg-BG" dirty="0"/>
          </a:p>
        </p:txBody>
      </p:sp>
      <p:sp>
        <p:nvSpPr>
          <p:cNvPr id="3" name="Subtitle 2"/>
          <p:cNvSpPr>
            <a:spLocks noGrp="1"/>
          </p:cNvSpPr>
          <p:nvPr>
            <p:ph type="subTitle" idx="1"/>
          </p:nvPr>
        </p:nvSpPr>
        <p:spPr>
          <a:xfrm>
            <a:off x="251520" y="1772816"/>
            <a:ext cx="8784976" cy="1752600"/>
          </a:xfrm>
        </p:spPr>
        <p:txBody>
          <a:bodyPr/>
          <a:lstStyle/>
          <a:p>
            <a:r>
              <a:rPr lang="en-US" dirty="0" smtClean="0"/>
              <a:t>After Caddy (1993) </a:t>
            </a:r>
            <a:r>
              <a:rPr lang="en-US" dirty="0" smtClean="0"/>
              <a:t>three </a:t>
            </a:r>
            <a:r>
              <a:rPr lang="en-US" dirty="0" smtClean="0"/>
              <a:t>distinct management strategies exist</a:t>
            </a:r>
            <a:r>
              <a:rPr lang="en-US" dirty="0" smtClean="0"/>
              <a:t>.</a:t>
            </a:r>
          </a:p>
          <a:p>
            <a:r>
              <a:rPr lang="en-US" dirty="0" smtClean="0"/>
              <a:t> </a:t>
            </a:r>
            <a:endParaRPr lang="bg-BG" dirty="0"/>
          </a:p>
        </p:txBody>
      </p:sp>
      <p:graphicFrame>
        <p:nvGraphicFramePr>
          <p:cNvPr id="4" name="Diagram 3"/>
          <p:cNvGraphicFramePr/>
          <p:nvPr/>
        </p:nvGraphicFramePr>
        <p:xfrm>
          <a:off x="1115616" y="2276872"/>
          <a:ext cx="698477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US" dirty="0" smtClean="0"/>
              <a:t>Data limited stocks</a:t>
            </a:r>
            <a:endParaRPr lang="bg-BG" dirty="0"/>
          </a:p>
        </p:txBody>
      </p:sp>
      <p:sp>
        <p:nvSpPr>
          <p:cNvPr id="3" name="Content Placeholder 2"/>
          <p:cNvSpPr>
            <a:spLocks noGrp="1"/>
          </p:cNvSpPr>
          <p:nvPr>
            <p:ph idx="1"/>
          </p:nvPr>
        </p:nvSpPr>
        <p:spPr>
          <a:xfrm>
            <a:off x="467544" y="1556792"/>
            <a:ext cx="8229600" cy="1565528"/>
          </a:xfrm>
        </p:spPr>
        <p:txBody>
          <a:bodyPr/>
          <a:lstStyle/>
          <a:p>
            <a:r>
              <a:rPr lang="en-US" dirty="0" smtClean="0"/>
              <a:t>Abundance of species from trawl surveys</a:t>
            </a:r>
          </a:p>
          <a:p>
            <a:r>
              <a:rPr lang="en-US" dirty="0" smtClean="0"/>
              <a:t>Age and size</a:t>
            </a:r>
          </a:p>
          <a:p>
            <a:r>
              <a:rPr lang="en-US" dirty="0" smtClean="0"/>
              <a:t>Or…. No data! Then..?????</a:t>
            </a:r>
          </a:p>
          <a:p>
            <a:endParaRPr lang="bg-BG" dirty="0"/>
          </a:p>
        </p:txBody>
      </p:sp>
      <p:pic>
        <p:nvPicPr>
          <p:cNvPr id="3076" name="Picture 4"/>
          <p:cNvPicPr>
            <a:picLocks noChangeAspect="1" noChangeArrowheads="1"/>
          </p:cNvPicPr>
          <p:nvPr/>
        </p:nvPicPr>
        <p:blipFill>
          <a:blip r:embed="rId2" cstate="print"/>
          <a:srcRect/>
          <a:stretch>
            <a:fillRect/>
          </a:stretch>
        </p:blipFill>
        <p:spPr bwMode="auto">
          <a:xfrm>
            <a:off x="152400" y="2996952"/>
            <a:ext cx="8991600" cy="367240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lstStyle/>
          <a:p>
            <a:r>
              <a:rPr lang="en-US" dirty="0" smtClean="0"/>
              <a:t>Do not act mechanically!</a:t>
            </a:r>
            <a:endParaRPr lang="bg-BG"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115616" y="2060848"/>
            <a:ext cx="7448178" cy="36004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cstate="print"/>
          <a:srcRect/>
          <a:stretch>
            <a:fillRect/>
          </a:stretch>
        </p:blipFill>
        <p:spPr bwMode="auto">
          <a:xfrm>
            <a:off x="683568" y="1772816"/>
            <a:ext cx="7705725" cy="261937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Grp="1" noChangeAspect="1" noChangeArrowheads="1"/>
          </p:cNvPicPr>
          <p:nvPr>
            <p:ph idx="1"/>
          </p:nvPr>
        </p:nvPicPr>
        <p:blipFill>
          <a:blip r:embed="rId2" cstate="print"/>
          <a:srcRect/>
          <a:stretch>
            <a:fillRect/>
          </a:stretch>
        </p:blipFill>
        <p:spPr bwMode="auto">
          <a:xfrm>
            <a:off x="611560" y="188640"/>
            <a:ext cx="7488832" cy="6190059"/>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36680"/>
          </a:xfrm>
        </p:spPr>
        <p:txBody>
          <a:bodyPr>
            <a:normAutofit fontScale="90000"/>
          </a:bodyPr>
          <a:lstStyle/>
          <a:p>
            <a:pPr algn="ctr"/>
            <a:r>
              <a:rPr lang="bg-BG" i="1" dirty="0" smtClean="0"/>
              <a:t>F</a:t>
            </a:r>
            <a:r>
              <a:rPr lang="bg-BG" i="1" baseline="-25000" dirty="0" smtClean="0"/>
              <a:t>msy</a:t>
            </a:r>
            <a:r>
              <a:rPr lang="bg-BG" dirty="0" smtClean="0"/>
              <a:t> </a:t>
            </a:r>
            <a:r>
              <a:rPr lang="en-US" dirty="0" smtClean="0"/>
              <a:t>as a LRP</a:t>
            </a:r>
            <a:endParaRPr lang="bg-BG" dirty="0"/>
          </a:p>
        </p:txBody>
      </p:sp>
      <p:sp>
        <p:nvSpPr>
          <p:cNvPr id="3" name="Content Placeholder 2"/>
          <p:cNvSpPr>
            <a:spLocks noGrp="1"/>
          </p:cNvSpPr>
          <p:nvPr>
            <p:ph idx="1"/>
          </p:nvPr>
        </p:nvSpPr>
        <p:spPr>
          <a:xfrm>
            <a:off x="467544" y="1484784"/>
            <a:ext cx="8229600" cy="4389120"/>
          </a:xfrm>
        </p:spPr>
        <p:txBody>
          <a:bodyPr>
            <a:normAutofit lnSpcReduction="10000"/>
          </a:bodyPr>
          <a:lstStyle/>
          <a:p>
            <a:r>
              <a:rPr lang="en-US" dirty="0" smtClean="0"/>
              <a:t>F&lt;</a:t>
            </a:r>
            <a:r>
              <a:rPr lang="en-US" dirty="0" err="1" smtClean="0"/>
              <a:t>Fmsy</a:t>
            </a:r>
            <a:r>
              <a:rPr lang="en-US" dirty="0" smtClean="0"/>
              <a:t> </a:t>
            </a:r>
            <a:r>
              <a:rPr lang="en-US" dirty="0" smtClean="0"/>
              <a:t>– economically viable;</a:t>
            </a:r>
            <a:endParaRPr lang="en-US" dirty="0" smtClean="0"/>
          </a:p>
          <a:p>
            <a:r>
              <a:rPr lang="en-US" dirty="0" smtClean="0"/>
              <a:t>SSR – unidentified in most cases;</a:t>
            </a:r>
          </a:p>
          <a:p>
            <a:r>
              <a:rPr lang="en-US" dirty="0" err="1" smtClean="0"/>
              <a:t>Fmax</a:t>
            </a:r>
            <a:r>
              <a:rPr lang="en-US" dirty="0" smtClean="0"/>
              <a:t> is very high value (not to be used as a proxy of </a:t>
            </a:r>
            <a:r>
              <a:rPr lang="en-US" dirty="0" err="1" smtClean="0"/>
              <a:t>Fmsy</a:t>
            </a:r>
            <a:r>
              <a:rPr lang="en-US" dirty="0" smtClean="0"/>
              <a:t>);</a:t>
            </a:r>
          </a:p>
          <a:p>
            <a:r>
              <a:rPr lang="bg-BG" i="1" dirty="0" smtClean="0"/>
              <a:t>F</a:t>
            </a:r>
            <a:r>
              <a:rPr lang="bg-BG" i="1" baseline="-25000" dirty="0" smtClean="0"/>
              <a:t>msy</a:t>
            </a:r>
            <a:r>
              <a:rPr lang="bg-BG" dirty="0" smtClean="0"/>
              <a:t> </a:t>
            </a:r>
            <a:r>
              <a:rPr lang="en-US" dirty="0" smtClean="0"/>
              <a:t>to M </a:t>
            </a:r>
            <a:r>
              <a:rPr lang="bg-BG" dirty="0" smtClean="0"/>
              <a:t>(</a:t>
            </a:r>
            <a:r>
              <a:rPr lang="en-US" dirty="0" err="1" smtClean="0"/>
              <a:t>e.g</a:t>
            </a:r>
            <a:r>
              <a:rPr lang="bg-BG" dirty="0" smtClean="0"/>
              <a:t>.</a:t>
            </a:r>
            <a:r>
              <a:rPr lang="bg-BG" i="1" dirty="0" smtClean="0"/>
              <a:t>F/Z</a:t>
            </a:r>
            <a:r>
              <a:rPr lang="bg-BG" dirty="0" smtClean="0"/>
              <a:t> </a:t>
            </a:r>
            <a:r>
              <a:rPr lang="bg-BG" dirty="0" smtClean="0"/>
              <a:t>≈ 0.5), </a:t>
            </a:r>
            <a:endParaRPr lang="en-US" dirty="0" smtClean="0"/>
          </a:p>
          <a:p>
            <a:r>
              <a:rPr lang="bg-BG" i="1" dirty="0" smtClean="0"/>
              <a:t>F</a:t>
            </a:r>
            <a:r>
              <a:rPr lang="bg-BG" i="1" baseline="-25000" dirty="0" smtClean="0"/>
              <a:t>msy</a:t>
            </a:r>
            <a:r>
              <a:rPr lang="en-US" i="1" baseline="-25000" dirty="0" smtClean="0"/>
              <a:t> </a:t>
            </a:r>
            <a:r>
              <a:rPr lang="en-US" b="1" baseline="-25000" dirty="0" smtClean="0"/>
              <a:t>Dependant on exploitation models – </a:t>
            </a:r>
            <a:r>
              <a:rPr lang="en-US" b="1" u="sng" baseline="-25000" dirty="0" smtClean="0"/>
              <a:t>fishing mortality per age</a:t>
            </a:r>
            <a:r>
              <a:rPr lang="en-US" b="1" baseline="-25000" dirty="0" smtClean="0"/>
              <a:t>;</a:t>
            </a:r>
          </a:p>
          <a:p>
            <a:r>
              <a:rPr lang="en-US" dirty="0" smtClean="0"/>
              <a:t>Change of selectivity of fishing gears or exploitation  - change of </a:t>
            </a:r>
            <a:r>
              <a:rPr lang="en-US" dirty="0" err="1" smtClean="0"/>
              <a:t>Fmsy</a:t>
            </a:r>
            <a:endParaRPr lang="en-US" dirty="0" smtClean="0"/>
          </a:p>
          <a:p>
            <a:r>
              <a:rPr lang="en-US" dirty="0" smtClean="0"/>
              <a:t>Z from surveys </a:t>
            </a:r>
            <a:r>
              <a:rPr lang="en-US" b="1" dirty="0" smtClean="0"/>
              <a:t>– </a:t>
            </a:r>
            <a:r>
              <a:rPr lang="en-US" b="1" dirty="0" err="1" smtClean="0"/>
              <a:t>Zmbp</a:t>
            </a:r>
            <a:r>
              <a:rPr lang="en-US" b="1" dirty="0" smtClean="0"/>
              <a:t> &lt;</a:t>
            </a:r>
            <a:r>
              <a:rPr lang="en-US" b="1" dirty="0" err="1" smtClean="0"/>
              <a:t>Zmsy</a:t>
            </a:r>
            <a:r>
              <a:rPr lang="en-US" b="1" dirty="0" smtClean="0"/>
              <a:t> (Maximum biological Production)</a:t>
            </a:r>
            <a:endParaRPr lang="bg-BG"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lstStyle/>
          <a:p>
            <a:r>
              <a:rPr lang="en-US" dirty="0" smtClean="0"/>
              <a:t>Opinions</a:t>
            </a:r>
            <a:endParaRPr lang="bg-BG" dirty="0"/>
          </a:p>
        </p:txBody>
      </p:sp>
      <p:sp>
        <p:nvSpPr>
          <p:cNvPr id="3" name="Content Placeholder 2"/>
          <p:cNvSpPr>
            <a:spLocks noGrp="1"/>
          </p:cNvSpPr>
          <p:nvPr>
            <p:ph idx="1"/>
          </p:nvPr>
        </p:nvSpPr>
        <p:spPr>
          <a:xfrm>
            <a:off x="467544" y="1340768"/>
            <a:ext cx="8229600" cy="4389120"/>
          </a:xfrm>
        </p:spPr>
        <p:txBody>
          <a:bodyPr/>
          <a:lstStyle/>
          <a:p>
            <a:r>
              <a:rPr lang="bg-BG" dirty="0" smtClean="0"/>
              <a:t>Pilling et al. (2008</a:t>
            </a:r>
            <a:r>
              <a:rPr lang="bg-BG" dirty="0" smtClean="0"/>
              <a:t>)</a:t>
            </a:r>
            <a:r>
              <a:rPr lang="en-US" dirty="0" smtClean="0"/>
              <a:t> – MSY RP are not fully objective due to variability of biological processes</a:t>
            </a:r>
          </a:p>
          <a:p>
            <a:r>
              <a:rPr lang="bg-BG" dirty="0" smtClean="0"/>
              <a:t>Kell &amp; Fromentin (2007</a:t>
            </a:r>
            <a:r>
              <a:rPr lang="bg-BG" dirty="0" smtClean="0"/>
              <a:t>)</a:t>
            </a:r>
            <a:r>
              <a:rPr lang="en-US" dirty="0" smtClean="0"/>
              <a:t> – changing fishery regimes (</a:t>
            </a:r>
            <a:r>
              <a:rPr lang="en-US" dirty="0" err="1" smtClean="0"/>
              <a:t>e.g.selectivity</a:t>
            </a:r>
            <a:r>
              <a:rPr lang="en-US" dirty="0" smtClean="0"/>
              <a:t>)</a:t>
            </a:r>
          </a:p>
          <a:p>
            <a:r>
              <a:rPr lang="bg-BG" dirty="0" smtClean="0"/>
              <a:t>Mace (2001) </a:t>
            </a:r>
            <a:r>
              <a:rPr lang="en-US" dirty="0" smtClean="0"/>
              <a:t> - </a:t>
            </a:r>
            <a:r>
              <a:rPr lang="en-US" dirty="0" err="1" smtClean="0"/>
              <a:t>Fmsy</a:t>
            </a:r>
            <a:r>
              <a:rPr lang="en-US" dirty="0" smtClean="0"/>
              <a:t> – LRP, </a:t>
            </a:r>
          </a:p>
          <a:p>
            <a:r>
              <a:rPr lang="bg-BG" dirty="0" smtClean="0"/>
              <a:t>Jennings </a:t>
            </a:r>
            <a:r>
              <a:rPr lang="bg-BG" dirty="0" smtClean="0"/>
              <a:t>(2005) </a:t>
            </a:r>
            <a:r>
              <a:rPr lang="en-US" dirty="0" smtClean="0"/>
              <a:t> - EU Fishery Agency – Benefits for the society if the managers reach TRP but not to avoid LRP</a:t>
            </a:r>
          </a:p>
          <a:p>
            <a:r>
              <a:rPr lang="en-US" dirty="0" smtClean="0"/>
              <a:t>Without RPs  -not in accordance with </a:t>
            </a:r>
            <a:r>
              <a:rPr lang="en-US" i="1" dirty="0" smtClean="0"/>
              <a:t>Precautionary Approach</a:t>
            </a:r>
            <a:r>
              <a:rPr lang="bg-BG" i="1" dirty="0" smtClean="0"/>
              <a:t>, </a:t>
            </a:r>
            <a:r>
              <a:rPr lang="en-US" i="1" dirty="0" smtClean="0"/>
              <a:t>Rio declaration</a:t>
            </a:r>
            <a:r>
              <a:rPr lang="bg-BG" dirty="0" smtClean="0"/>
              <a:t>, 1992</a:t>
            </a:r>
            <a:r>
              <a:rPr lang="bg-BG" dirty="0" smtClean="0"/>
              <a:t>)</a:t>
            </a:r>
            <a:r>
              <a:rPr lang="en-US" dirty="0" smtClean="0"/>
              <a:t> and UNCLOS,1982</a:t>
            </a:r>
            <a:endParaRPr lang="bg-B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6131024" cy="276640"/>
          </a:xfrm>
        </p:spPr>
        <p:txBody>
          <a:bodyPr>
            <a:normAutofit fontScale="90000"/>
          </a:bodyPr>
          <a:lstStyle/>
          <a:p>
            <a:r>
              <a:rPr lang="en-US" dirty="0" smtClean="0"/>
              <a:t>Precautionary approach</a:t>
            </a:r>
            <a:endParaRPr lang="bg-BG" dirty="0"/>
          </a:p>
        </p:txBody>
      </p:sp>
      <p:sp>
        <p:nvSpPr>
          <p:cNvPr id="3" name="Content Placeholder 2"/>
          <p:cNvSpPr>
            <a:spLocks noGrp="1"/>
          </p:cNvSpPr>
          <p:nvPr>
            <p:ph idx="1"/>
          </p:nvPr>
        </p:nvSpPr>
        <p:spPr>
          <a:xfrm>
            <a:off x="395536" y="980728"/>
            <a:ext cx="8229600" cy="5256584"/>
          </a:xfrm>
        </p:spPr>
        <p:txBody>
          <a:bodyPr>
            <a:normAutofit fontScale="70000" lnSpcReduction="20000"/>
          </a:bodyPr>
          <a:lstStyle/>
          <a:p>
            <a:pPr lvl="0"/>
            <a:r>
              <a:rPr lang="en-US" sz="2900" dirty="0" smtClean="0"/>
              <a:t>Management procedures in force and consequences from application;</a:t>
            </a:r>
            <a:endParaRPr lang="bg-BG" sz="2900" dirty="0" smtClean="0"/>
          </a:p>
          <a:p>
            <a:pPr lvl="0"/>
            <a:r>
              <a:rPr lang="en-US" sz="2900" dirty="0" smtClean="0"/>
              <a:t>Range of applicable management actions;</a:t>
            </a:r>
          </a:p>
          <a:p>
            <a:pPr lvl="0"/>
            <a:r>
              <a:rPr lang="en-US" sz="2900" dirty="0" smtClean="0"/>
              <a:t>Structure of the stocks, subject to management;</a:t>
            </a:r>
          </a:p>
          <a:p>
            <a:pPr lvl="0"/>
            <a:r>
              <a:rPr lang="en-US" sz="2900" dirty="0" smtClean="0"/>
              <a:t>Basic  “predator-prey” relationships;</a:t>
            </a:r>
          </a:p>
          <a:p>
            <a:pPr lvl="0"/>
            <a:r>
              <a:rPr lang="en-US" sz="2900" dirty="0" smtClean="0"/>
              <a:t>Main influences of the environment on the recruitment and growth of stock;</a:t>
            </a:r>
          </a:p>
          <a:p>
            <a:pPr lvl="0"/>
            <a:r>
              <a:rPr lang="en-US" sz="2900" dirty="0" smtClean="0"/>
              <a:t>Stocks distribution according to the fisheries;</a:t>
            </a:r>
          </a:p>
          <a:p>
            <a:pPr lvl="0"/>
            <a:r>
              <a:rPr lang="en-US" sz="2900" dirty="0" smtClean="0"/>
              <a:t>Spawning areas;</a:t>
            </a:r>
          </a:p>
          <a:p>
            <a:pPr lvl="0"/>
            <a:r>
              <a:rPr lang="en-US" sz="2900" dirty="0" smtClean="0"/>
              <a:t>Nursery areas;</a:t>
            </a:r>
          </a:p>
          <a:p>
            <a:pPr lvl="0"/>
            <a:r>
              <a:rPr lang="en-US" sz="2900" dirty="0" smtClean="0"/>
              <a:t>Migration routs of  size-age groups;</a:t>
            </a:r>
          </a:p>
          <a:p>
            <a:pPr lvl="0"/>
            <a:r>
              <a:rPr lang="en-US" sz="2900" dirty="0" smtClean="0"/>
              <a:t>Impact of density on the growth/distribution;</a:t>
            </a:r>
          </a:p>
          <a:p>
            <a:pPr lvl="0"/>
            <a:r>
              <a:rPr lang="en-US" sz="2900" dirty="0" smtClean="0"/>
              <a:t>Recruitment variability;</a:t>
            </a:r>
          </a:p>
          <a:p>
            <a:pPr lvl="0"/>
            <a:r>
              <a:rPr lang="en-US" sz="2900" dirty="0" smtClean="0"/>
              <a:t>SSR relationship;</a:t>
            </a:r>
          </a:p>
          <a:p>
            <a:pPr lvl="0"/>
            <a:r>
              <a:rPr lang="en-US" sz="2900" dirty="0" smtClean="0"/>
              <a:t>Fishing fleet composition, relations and selectivity of the fishing gears;</a:t>
            </a:r>
          </a:p>
          <a:p>
            <a:pPr lvl="0"/>
            <a:r>
              <a:rPr lang="en-US" sz="2900" dirty="0" smtClean="0"/>
              <a:t>Pros and accuracy of different approaches for stock assessment;</a:t>
            </a:r>
          </a:p>
          <a:p>
            <a:pPr lvl="0"/>
            <a:r>
              <a:rPr lang="en-US" sz="2900" dirty="0" smtClean="0"/>
              <a:t>Stock decline (collapse) possibility (e.g. what was happened in the past periods/ stocks with similar characteristics)</a:t>
            </a:r>
          </a:p>
          <a:p>
            <a:pPr lvl="0"/>
            <a:endParaRPr lang="en-US" sz="2900" dirty="0" smtClean="0"/>
          </a:p>
          <a:p>
            <a:pPr lvl="0"/>
            <a:endParaRPr lang="en-US" dirty="0" smtClean="0"/>
          </a:p>
          <a:p>
            <a:pPr lvl="0"/>
            <a:endParaRPr lang="en-US" dirty="0" smtClean="0"/>
          </a:p>
          <a:p>
            <a:pPr lvl="0"/>
            <a:endParaRPr lang="en-US" dirty="0" smtClean="0"/>
          </a:p>
          <a:p>
            <a:pPr lvl="0"/>
            <a:endParaRPr lang="en-US" dirty="0" smtClean="0"/>
          </a:p>
          <a:p>
            <a:pPr lvl="0"/>
            <a:endParaRPr lang="en-US" dirty="0" smtClean="0"/>
          </a:p>
          <a:p>
            <a:pPr lvl="0"/>
            <a:endParaRPr lang="en-US" dirty="0" smtClean="0"/>
          </a:p>
          <a:p>
            <a:pPr lvl="0"/>
            <a:endParaRPr lang="en-US" dirty="0" smtClean="0"/>
          </a:p>
          <a:p>
            <a:pPr lvl="0"/>
            <a:endParaRPr lang="en-US" dirty="0" smtClean="0"/>
          </a:p>
          <a:p>
            <a:pPr lvl="0"/>
            <a:endParaRPr lang="bg-BG" dirty="0" smtClean="0"/>
          </a:p>
          <a:p>
            <a:pPr lvl="0"/>
            <a:endParaRPr lang="bg-BG" dirty="0" smtClean="0"/>
          </a:p>
          <a:p>
            <a:pPr lvl="0"/>
            <a:endParaRPr lang="bg-BG" dirty="0" smtClean="0"/>
          </a:p>
          <a:p>
            <a:endParaRPr lang="bg-B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229600" cy="1143000"/>
          </a:xfrm>
        </p:spPr>
        <p:txBody>
          <a:bodyPr/>
          <a:lstStyle/>
          <a:p>
            <a:r>
              <a:rPr lang="en-US" dirty="0" smtClean="0"/>
              <a:t>Advantages </a:t>
            </a:r>
            <a:r>
              <a:rPr lang="en-US" dirty="0" smtClean="0"/>
              <a:t>and disadvantages</a:t>
            </a:r>
            <a:endParaRPr lang="bg-BG" dirty="0"/>
          </a:p>
        </p:txBody>
      </p:sp>
      <p:sp>
        <p:nvSpPr>
          <p:cNvPr id="4" name="Content Placeholder 3"/>
          <p:cNvSpPr>
            <a:spLocks noGrp="1"/>
          </p:cNvSpPr>
          <p:nvPr>
            <p:ph idx="1"/>
          </p:nvPr>
        </p:nvSpPr>
        <p:spPr>
          <a:xfrm>
            <a:off x="467544" y="1628800"/>
            <a:ext cx="8229600" cy="4389120"/>
          </a:xfrm>
        </p:spPr>
        <p:txBody>
          <a:bodyPr/>
          <a:lstStyle/>
          <a:p>
            <a:pPr lvl="0"/>
            <a:r>
              <a:rPr lang="en-US" b="1" dirty="0" err="1" smtClean="0"/>
              <a:t>I.Constant</a:t>
            </a:r>
            <a:r>
              <a:rPr lang="en-US" b="1" dirty="0" smtClean="0"/>
              <a:t> </a:t>
            </a:r>
            <a:r>
              <a:rPr lang="en-US" b="1" dirty="0" smtClean="0"/>
              <a:t>catch quotas to achieve TRPs</a:t>
            </a:r>
            <a:endParaRPr lang="bg-BG" b="1" dirty="0" smtClean="0"/>
          </a:p>
          <a:p>
            <a:endParaRPr lang="bg-BG" b="1" dirty="0"/>
          </a:p>
        </p:txBody>
      </p:sp>
      <p:sp>
        <p:nvSpPr>
          <p:cNvPr id="5" name="Down Arrow 4"/>
          <p:cNvSpPr/>
          <p:nvPr/>
        </p:nvSpPr>
        <p:spPr>
          <a:xfrm>
            <a:off x="3275856" y="2492896"/>
            <a:ext cx="2880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6" name="Rectangle 5"/>
          <p:cNvSpPr/>
          <p:nvPr/>
        </p:nvSpPr>
        <p:spPr>
          <a:xfrm>
            <a:off x="1259632" y="2852936"/>
            <a:ext cx="4552849" cy="369332"/>
          </a:xfrm>
          <a:prstGeom prst="rect">
            <a:avLst/>
          </a:prstGeom>
        </p:spPr>
        <p:txBody>
          <a:bodyPr wrap="none">
            <a:spAutoFit/>
          </a:bodyPr>
          <a:lstStyle/>
          <a:p>
            <a:r>
              <a:rPr lang="en-US" b="1" dirty="0" smtClean="0"/>
              <a:t>Based </a:t>
            </a:r>
            <a:r>
              <a:rPr lang="en-US" b="1" dirty="0" smtClean="0"/>
              <a:t>on TACs (Total Allowable Catches</a:t>
            </a:r>
            <a:r>
              <a:rPr lang="en-US" b="1" dirty="0" smtClean="0"/>
              <a:t>)</a:t>
            </a:r>
            <a:endParaRPr lang="bg-BG" b="1" dirty="0"/>
          </a:p>
        </p:txBody>
      </p:sp>
      <p:sp>
        <p:nvSpPr>
          <p:cNvPr id="7" name="Right Arrow 6"/>
          <p:cNvSpPr/>
          <p:nvPr/>
        </p:nvSpPr>
        <p:spPr>
          <a:xfrm>
            <a:off x="5652120" y="2924944"/>
            <a:ext cx="108012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8" name="Oval 7"/>
          <p:cNvSpPr/>
          <p:nvPr/>
        </p:nvSpPr>
        <p:spPr>
          <a:xfrm>
            <a:off x="6732240" y="2276872"/>
            <a:ext cx="2411760"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lumMod val="95000"/>
                    <a:lumOff val="5000"/>
                  </a:schemeClr>
                </a:solidFill>
              </a:rPr>
              <a:t>less reliable due to the unrecorded catches and high discards</a:t>
            </a:r>
            <a:endParaRPr lang="bg-BG" b="1" dirty="0">
              <a:solidFill>
                <a:schemeClr val="tx1">
                  <a:lumMod val="95000"/>
                  <a:lumOff val="5000"/>
                </a:schemeClr>
              </a:solidFill>
            </a:endParaRPr>
          </a:p>
        </p:txBody>
      </p:sp>
      <p:grpSp>
        <p:nvGrpSpPr>
          <p:cNvPr id="9" name="Group 8"/>
          <p:cNvGrpSpPr/>
          <p:nvPr/>
        </p:nvGrpSpPr>
        <p:grpSpPr>
          <a:xfrm>
            <a:off x="179512" y="3284984"/>
            <a:ext cx="2304255" cy="1225246"/>
            <a:chOff x="3389388" y="77169"/>
            <a:chExt cx="3124050" cy="1874430"/>
          </a:xfrm>
        </p:grpSpPr>
        <p:sp>
          <p:nvSpPr>
            <p:cNvPr id="10" name="Rectangle 9"/>
            <p:cNvSpPr/>
            <p:nvPr/>
          </p:nvSpPr>
          <p:spPr>
            <a:xfrm>
              <a:off x="3389388" y="77169"/>
              <a:ext cx="3124050" cy="1874430"/>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Rectangle 10"/>
            <p:cNvSpPr/>
            <p:nvPr/>
          </p:nvSpPr>
          <p:spPr>
            <a:xfrm>
              <a:off x="3389388" y="77169"/>
              <a:ext cx="3124050" cy="187443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2400" kern="1200" dirty="0" smtClean="0"/>
                <a:t>direct fishing effort control</a:t>
              </a:r>
              <a:endParaRPr lang="bg-BG" sz="2400" kern="1200" dirty="0"/>
            </a:p>
          </p:txBody>
        </p:sp>
      </p:grpSp>
      <p:sp>
        <p:nvSpPr>
          <p:cNvPr id="12" name="Right Arrow 11"/>
          <p:cNvSpPr/>
          <p:nvPr/>
        </p:nvSpPr>
        <p:spPr>
          <a:xfrm>
            <a:off x="2555776" y="3861048"/>
            <a:ext cx="108012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13" name="Rectangle 12"/>
          <p:cNvSpPr/>
          <p:nvPr/>
        </p:nvSpPr>
        <p:spPr>
          <a:xfrm>
            <a:off x="3707904" y="3573016"/>
            <a:ext cx="2898807" cy="369332"/>
          </a:xfrm>
          <a:prstGeom prst="rect">
            <a:avLst/>
          </a:prstGeom>
        </p:spPr>
        <p:txBody>
          <a:bodyPr wrap="none">
            <a:spAutoFit/>
          </a:bodyPr>
          <a:lstStyle/>
          <a:p>
            <a:r>
              <a:rPr lang="en-US" b="1" dirty="0" smtClean="0"/>
              <a:t>increases in catch ability </a:t>
            </a:r>
            <a:endParaRPr lang="bg-BG" b="1" dirty="0"/>
          </a:p>
        </p:txBody>
      </p:sp>
      <p:sp>
        <p:nvSpPr>
          <p:cNvPr id="14" name="Rectangle 13"/>
          <p:cNvSpPr/>
          <p:nvPr/>
        </p:nvSpPr>
        <p:spPr>
          <a:xfrm>
            <a:off x="2987824" y="4077072"/>
            <a:ext cx="4427984" cy="646331"/>
          </a:xfrm>
          <a:prstGeom prst="rect">
            <a:avLst/>
          </a:prstGeom>
        </p:spPr>
        <p:txBody>
          <a:bodyPr wrap="square">
            <a:spAutoFit/>
          </a:bodyPr>
          <a:lstStyle/>
          <a:p>
            <a:pPr algn="ctr"/>
            <a:r>
              <a:rPr lang="en-US" b="1" dirty="0" smtClean="0"/>
              <a:t>technological improvements to boats and gear</a:t>
            </a:r>
            <a:endParaRPr lang="bg-BG" b="1" dirty="0"/>
          </a:p>
        </p:txBody>
      </p:sp>
      <p:grpSp>
        <p:nvGrpSpPr>
          <p:cNvPr id="15" name="Group 14"/>
          <p:cNvGrpSpPr/>
          <p:nvPr/>
        </p:nvGrpSpPr>
        <p:grpSpPr>
          <a:xfrm>
            <a:off x="323528" y="4725144"/>
            <a:ext cx="2210097" cy="1369263"/>
            <a:chOff x="1512177" y="2088239"/>
            <a:chExt cx="3124050" cy="1874430"/>
          </a:xfrm>
        </p:grpSpPr>
        <p:sp>
          <p:nvSpPr>
            <p:cNvPr id="16" name="Rectangle 15"/>
            <p:cNvSpPr/>
            <p:nvPr/>
          </p:nvSpPr>
          <p:spPr>
            <a:xfrm>
              <a:off x="1512177" y="2088239"/>
              <a:ext cx="3124050" cy="1874430"/>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Rectangle 16"/>
            <p:cNvSpPr/>
            <p:nvPr/>
          </p:nvSpPr>
          <p:spPr>
            <a:xfrm>
              <a:off x="1512177" y="2088239"/>
              <a:ext cx="3124050" cy="187443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2800" kern="1200" dirty="0" smtClean="0"/>
                <a:t>constant escapement policy</a:t>
              </a:r>
              <a:endParaRPr lang="bg-BG" sz="2800" kern="1200" dirty="0"/>
            </a:p>
          </p:txBody>
        </p:sp>
      </p:grpSp>
      <p:sp>
        <p:nvSpPr>
          <p:cNvPr id="18" name="Right Arrow 17"/>
          <p:cNvSpPr/>
          <p:nvPr/>
        </p:nvSpPr>
        <p:spPr>
          <a:xfrm>
            <a:off x="2627784" y="5157192"/>
            <a:ext cx="115212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19" name="Rectangle 18"/>
          <p:cNvSpPr/>
          <p:nvPr/>
        </p:nvSpPr>
        <p:spPr>
          <a:xfrm>
            <a:off x="3851920" y="5013176"/>
            <a:ext cx="4572000" cy="923330"/>
          </a:xfrm>
          <a:prstGeom prst="rect">
            <a:avLst/>
          </a:prstGeom>
        </p:spPr>
        <p:txBody>
          <a:bodyPr>
            <a:spAutoFit/>
          </a:bodyPr>
          <a:lstStyle/>
          <a:p>
            <a:r>
              <a:rPr lang="en-US" b="1" dirty="0" smtClean="0"/>
              <a:t>compatible with spawning biomass RPs, but likely to require too high information input for the stock.</a:t>
            </a:r>
            <a:endParaRPr lang="bg-BG"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8688"/>
          </a:xfrm>
        </p:spPr>
        <p:txBody>
          <a:bodyPr>
            <a:normAutofit fontScale="90000"/>
          </a:bodyPr>
          <a:lstStyle/>
          <a:p>
            <a:r>
              <a:rPr lang="en-US" dirty="0" smtClean="0"/>
              <a:t>Targets and Limits</a:t>
            </a:r>
            <a:endParaRPr lang="bg-BG" dirty="0"/>
          </a:p>
        </p:txBody>
      </p:sp>
      <p:sp>
        <p:nvSpPr>
          <p:cNvPr id="3" name="Content Placeholder 2"/>
          <p:cNvSpPr>
            <a:spLocks noGrp="1"/>
          </p:cNvSpPr>
          <p:nvPr>
            <p:ph idx="1"/>
          </p:nvPr>
        </p:nvSpPr>
        <p:spPr>
          <a:xfrm>
            <a:off x="467544" y="1268760"/>
            <a:ext cx="8229600" cy="4389120"/>
          </a:xfrm>
        </p:spPr>
        <p:txBody>
          <a:bodyPr/>
          <a:lstStyle/>
          <a:p>
            <a:r>
              <a:rPr lang="en-US" dirty="0" smtClean="0"/>
              <a:t>maintain a fishery close to a target reference points (TRPs) and limit reference points (LRPs) such as </a:t>
            </a:r>
            <a:r>
              <a:rPr lang="en-US" dirty="0" err="1" smtClean="0"/>
              <a:t>fmsy</a:t>
            </a:r>
            <a:r>
              <a:rPr lang="en-US" dirty="0" smtClean="0"/>
              <a:t>, </a:t>
            </a:r>
            <a:r>
              <a:rPr lang="en-US" dirty="0" err="1" smtClean="0"/>
              <a:t>Fmsy</a:t>
            </a:r>
            <a:r>
              <a:rPr lang="en-US" dirty="0" smtClean="0"/>
              <a:t>, </a:t>
            </a:r>
            <a:r>
              <a:rPr lang="en-US" dirty="0" err="1" smtClean="0"/>
              <a:t>Fmax</a:t>
            </a:r>
            <a:r>
              <a:rPr lang="en-US" dirty="0" smtClean="0"/>
              <a:t>, F</a:t>
            </a:r>
            <a:r>
              <a:rPr lang="en-US" baseline="-25000" dirty="0" smtClean="0"/>
              <a:t>0.1</a:t>
            </a:r>
            <a:r>
              <a:rPr lang="en-US" dirty="0" smtClean="0"/>
              <a:t>.</a:t>
            </a:r>
          </a:p>
          <a:p>
            <a:r>
              <a:rPr lang="en-US" dirty="0" smtClean="0"/>
              <a:t>During the last two decades the theory for LRPs and their use in fishery management has largely developed in response to criticism of MSY. The main one is that the MSY target provides an inadequate safety margin: if MSY is accidentally exceeded, recovery will not be rapid. </a:t>
            </a:r>
            <a:endParaRPr lang="bg-B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620688"/>
            <a:ext cx="8229600" cy="5616624"/>
          </a:xfrm>
        </p:spPr>
        <p:txBody>
          <a:bodyPr>
            <a:normAutofit/>
          </a:bodyPr>
          <a:lstStyle/>
          <a:p>
            <a:r>
              <a:rPr lang="en-US" sz="3200" dirty="0" smtClean="0"/>
              <a:t>Fishery at MSY - </a:t>
            </a:r>
            <a:r>
              <a:rPr lang="en-US" sz="3200" dirty="0" smtClean="0"/>
              <a:t>exceeded an ecologically or economically optimal </a:t>
            </a:r>
            <a:r>
              <a:rPr lang="en-US" sz="3200" dirty="0" smtClean="0"/>
              <a:t>situation; </a:t>
            </a:r>
          </a:p>
          <a:p>
            <a:r>
              <a:rPr lang="en-US" sz="3200" dirty="0" smtClean="0"/>
              <a:t>F-</a:t>
            </a:r>
            <a:r>
              <a:rPr lang="en-US" sz="3200" dirty="0" err="1" smtClean="0"/>
              <a:t>Fnow</a:t>
            </a:r>
            <a:r>
              <a:rPr lang="en-US" sz="3200" dirty="0" smtClean="0"/>
              <a:t> </a:t>
            </a:r>
            <a:r>
              <a:rPr lang="en-US" sz="3200" dirty="0" smtClean="0"/>
              <a:t>to be less than </a:t>
            </a:r>
            <a:r>
              <a:rPr lang="en-US" sz="3200" dirty="0" err="1" smtClean="0"/>
              <a:t>Fmsy</a:t>
            </a:r>
            <a:r>
              <a:rPr lang="en-US" sz="3200" dirty="0" smtClean="0"/>
              <a:t> (Normal </a:t>
            </a:r>
            <a:r>
              <a:rPr lang="en-US" sz="3200" dirty="0" smtClean="0"/>
              <a:t>or Log-normal </a:t>
            </a:r>
            <a:r>
              <a:rPr lang="en-US" sz="3200" dirty="0" smtClean="0"/>
              <a:t>distributions);</a:t>
            </a:r>
          </a:p>
          <a:p>
            <a:r>
              <a:rPr lang="en-US" sz="3200" dirty="0" smtClean="0"/>
              <a:t>Objectives for </a:t>
            </a:r>
            <a:r>
              <a:rPr lang="en-US" sz="3200" dirty="0" smtClean="0"/>
              <a:t>utilization:</a:t>
            </a:r>
          </a:p>
          <a:p>
            <a:r>
              <a:rPr lang="en-US" sz="3200" dirty="0" smtClean="0"/>
              <a:t>maximizing the volume of catch next year; maximizing the total export value of catch over ten years; or reducing the year-to-year variation in the supply of given species.</a:t>
            </a:r>
            <a:endParaRPr lang="bg-BG" sz="3200" dirty="0" smtClean="0"/>
          </a:p>
          <a:p>
            <a:endParaRPr lang="en-US" sz="3200" dirty="0" smtClean="0"/>
          </a:p>
          <a:p>
            <a:endParaRPr lang="bg-BG"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8229600" cy="4389120"/>
          </a:xfrm>
        </p:spPr>
        <p:txBody>
          <a:bodyPr/>
          <a:lstStyle/>
          <a:p>
            <a:r>
              <a:rPr lang="en-US" dirty="0" smtClean="0"/>
              <a:t>Objectives for sustainability might include maintaining a minimum stock size of adult fish; protecting juvenile fish in an area; or restricting the proportion of fish that can be caught each year </a:t>
            </a:r>
            <a:endParaRPr lang="en-US" dirty="0" smtClean="0"/>
          </a:p>
          <a:p>
            <a:r>
              <a:rPr lang="en-US" dirty="0" smtClean="0"/>
              <a:t>Among the quantities more precisely estimated are MSY, </a:t>
            </a:r>
            <a:r>
              <a:rPr lang="en-US" dirty="0" err="1" smtClean="0"/>
              <a:t>fmsy</a:t>
            </a:r>
            <a:r>
              <a:rPr lang="en-US" dirty="0" smtClean="0"/>
              <a:t> and relative biomass (B/</a:t>
            </a:r>
            <a:r>
              <a:rPr lang="en-US" dirty="0" err="1" smtClean="0"/>
              <a:t>Bmsy</a:t>
            </a:r>
            <a:r>
              <a:rPr lang="en-US" dirty="0" smtClean="0"/>
              <a:t>) and fishing mortality (F/</a:t>
            </a:r>
            <a:r>
              <a:rPr lang="en-US" dirty="0" err="1" smtClean="0"/>
              <a:t>Fmsy</a:t>
            </a:r>
            <a:r>
              <a:rPr lang="en-US" dirty="0" smtClean="0"/>
              <a:t>). </a:t>
            </a:r>
            <a:endParaRPr lang="en-US" dirty="0" smtClean="0"/>
          </a:p>
          <a:p>
            <a:r>
              <a:rPr lang="en-US" dirty="0" smtClean="0"/>
              <a:t>Two type of precautionary RPs, limits and targets and their management context are in Annex II of the UN Straddling Stocks Agreement (1995)</a:t>
            </a:r>
            <a:endParaRPr lang="bg-B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260648"/>
            <a:ext cx="8229600" cy="6192688"/>
          </a:xfrm>
        </p:spPr>
        <p:txBody>
          <a:bodyPr>
            <a:normAutofit fontScale="85000" lnSpcReduction="20000"/>
          </a:bodyPr>
          <a:lstStyle/>
          <a:p>
            <a:r>
              <a:rPr lang="en-US" dirty="0" smtClean="0"/>
              <a:t>LRPs set boundaries which are intended to constrain harvesting within safe biological limits within which the stocks can produce MSY. Fishery management strategies shall ensure that the risk of exceeding LRPs is very low .If the stock falls bellow a LRP or is at risk of falling below such a RP, conservation and management action should be initiated to facilitate stock recovery. </a:t>
            </a:r>
            <a:endParaRPr lang="en-US" dirty="0" smtClean="0"/>
          </a:p>
          <a:p>
            <a:endParaRPr lang="en-US" dirty="0" smtClean="0"/>
          </a:p>
          <a:p>
            <a:r>
              <a:rPr lang="en-US" dirty="0" smtClean="0"/>
              <a:t>Fishing </a:t>
            </a:r>
            <a:r>
              <a:rPr lang="en-US" dirty="0" smtClean="0"/>
              <a:t>mortality rate which generates MSY should be regarded as a minimum standard for LRPs .For stocks, which are not over fished, fishery management strategies, shall ensure that F does not exceed that which corresponds to MSY, and that the biomass does not fall below predefined thresholds</a:t>
            </a:r>
            <a:r>
              <a:rPr lang="en-US" dirty="0" smtClean="0"/>
              <a:t>.</a:t>
            </a:r>
          </a:p>
          <a:p>
            <a:endParaRPr lang="bg-BG" dirty="0" smtClean="0"/>
          </a:p>
          <a:p>
            <a:r>
              <a:rPr lang="en-US" dirty="0" smtClean="0"/>
              <a:t>LRPs should never be </a:t>
            </a:r>
            <a:r>
              <a:rPr lang="en-US" dirty="0" smtClean="0"/>
              <a:t>reached</a:t>
            </a:r>
          </a:p>
          <a:p>
            <a:endParaRPr lang="en-US" dirty="0" smtClean="0"/>
          </a:p>
          <a:p>
            <a:r>
              <a:rPr lang="en-US" dirty="0" smtClean="0"/>
              <a:t>The threshold RPs is defined as an “early warning” reference point, to reduce the probability that TRPs and LRPs would be exceeded due to estimation or observation uncertainty or due to slow management reaction. LRPs often called thresholds (</a:t>
            </a:r>
            <a:r>
              <a:rPr lang="en-US" dirty="0" err="1" smtClean="0"/>
              <a:t>Resterpo</a:t>
            </a:r>
            <a:r>
              <a:rPr lang="en-US" dirty="0" smtClean="0"/>
              <a:t> et al. 1998)</a:t>
            </a:r>
            <a:endParaRPr lang="bg-B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29600" cy="5760640"/>
          </a:xfrm>
        </p:spPr>
        <p:txBody>
          <a:bodyPr>
            <a:normAutofit/>
          </a:bodyPr>
          <a:lstStyle/>
          <a:p>
            <a:r>
              <a:rPr lang="en-US" dirty="0" smtClean="0"/>
              <a:t>Mace (1994</a:t>
            </a:r>
            <a:r>
              <a:rPr lang="en-US" dirty="0" smtClean="0"/>
              <a:t>) </a:t>
            </a:r>
            <a:r>
              <a:rPr lang="en-US" dirty="0" smtClean="0"/>
              <a:t>for the objectives of management set two categories of risk:</a:t>
            </a:r>
            <a:endParaRPr lang="bg-BG" dirty="0" smtClean="0"/>
          </a:p>
          <a:p>
            <a:r>
              <a:rPr lang="en-US" dirty="0" smtClean="0"/>
              <a:t>  - The risk of no achieving a TRP; and</a:t>
            </a:r>
            <a:endParaRPr lang="bg-BG" dirty="0" smtClean="0"/>
          </a:p>
          <a:p>
            <a:r>
              <a:rPr lang="en-US" dirty="0" smtClean="0"/>
              <a:t>  - The risk of exceeding an LRP.</a:t>
            </a:r>
            <a:endParaRPr lang="bg-BG" dirty="0" smtClean="0"/>
          </a:p>
          <a:p>
            <a:r>
              <a:rPr lang="en-US" dirty="0" smtClean="0"/>
              <a:t>The risk of not achieving a TRP is usually defined in terms of the short-term reduction or interruption of the flow of benefits to fishery participants and consumers. The risk of exceeding an LRP range from stock decline to collapse, damage to associated species ecosystem destabilization, and long-term loss of earnings, including inter generational effects.</a:t>
            </a:r>
            <a:endParaRPr lang="bg-BG" dirty="0" smtClean="0"/>
          </a:p>
          <a:p>
            <a:endParaRPr lang="bg-B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t>ICES </a:t>
            </a:r>
            <a:r>
              <a:rPr lang="en-US" sz="4400" dirty="0" err="1" smtClean="0"/>
              <a:t>Fmsy</a:t>
            </a:r>
            <a:r>
              <a:rPr lang="en-US" sz="4400" dirty="0" smtClean="0"/>
              <a:t> </a:t>
            </a:r>
            <a:r>
              <a:rPr lang="en-US" sz="4400" dirty="0" smtClean="0"/>
              <a:t>Framework</a:t>
            </a:r>
            <a:r>
              <a:rPr lang="en-US" dirty="0" smtClean="0"/>
              <a:t/>
            </a:r>
            <a:br>
              <a:rPr lang="en-US" dirty="0" smtClean="0"/>
            </a:br>
            <a:r>
              <a:rPr lang="en-US" sz="4000" dirty="0" smtClean="0"/>
              <a:t>Long or medium lived species</a:t>
            </a:r>
            <a:endParaRPr lang="bg-BG" sz="4000" dirty="0"/>
          </a:p>
        </p:txBody>
      </p:sp>
      <p:sp>
        <p:nvSpPr>
          <p:cNvPr id="3" name="Content Placeholder 2"/>
          <p:cNvSpPr>
            <a:spLocks noGrp="1"/>
          </p:cNvSpPr>
          <p:nvPr>
            <p:ph idx="1"/>
          </p:nvPr>
        </p:nvSpPr>
        <p:spPr/>
        <p:txBody>
          <a:bodyPr/>
          <a:lstStyle/>
          <a:p>
            <a:r>
              <a:rPr lang="en-US" dirty="0" smtClean="0"/>
              <a:t>MSY policy</a:t>
            </a:r>
            <a:endParaRPr lang="bg-BG" dirty="0" smtClean="0"/>
          </a:p>
          <a:p>
            <a:endParaRPr lang="bg-BG" dirty="0"/>
          </a:p>
        </p:txBody>
      </p:sp>
      <p:pic>
        <p:nvPicPr>
          <p:cNvPr id="4" name="Picture 2"/>
          <p:cNvPicPr>
            <a:picLocks noChangeAspect="1" noChangeArrowheads="1"/>
          </p:cNvPicPr>
          <p:nvPr/>
        </p:nvPicPr>
        <p:blipFill>
          <a:blip r:embed="rId2" cstate="print"/>
          <a:srcRect/>
          <a:stretch>
            <a:fillRect/>
          </a:stretch>
        </p:blipFill>
        <p:spPr bwMode="auto">
          <a:xfrm>
            <a:off x="1187624" y="2348880"/>
            <a:ext cx="7022157" cy="352186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395536" y="188640"/>
            <a:ext cx="8190266" cy="1944216"/>
          </a:xfrm>
          <a:prstGeom prst="rect">
            <a:avLst/>
          </a:prstGeom>
          <a:noFill/>
          <a:ln w="9525">
            <a:noFill/>
            <a:miter lim="800000"/>
            <a:headEnd/>
            <a:tailEnd/>
          </a:ln>
        </p:spPr>
      </p:pic>
      <p:sp>
        <p:nvSpPr>
          <p:cNvPr id="5" name="TextBox 4"/>
          <p:cNvSpPr txBox="1"/>
          <p:nvPr/>
        </p:nvSpPr>
        <p:spPr>
          <a:xfrm>
            <a:off x="251520" y="1988840"/>
            <a:ext cx="8784976" cy="461665"/>
          </a:xfrm>
          <a:prstGeom prst="rect">
            <a:avLst/>
          </a:prstGeom>
          <a:noFill/>
        </p:spPr>
        <p:txBody>
          <a:bodyPr wrap="square" rtlCol="0">
            <a:spAutoFit/>
          </a:bodyPr>
          <a:lstStyle/>
          <a:p>
            <a:pPr algn="ctr"/>
            <a:r>
              <a:rPr lang="en-US" sz="2400" b="1" dirty="0" smtClean="0"/>
              <a:t>Recent state of catches – if not biomass estimates available</a:t>
            </a:r>
            <a:endParaRPr lang="bg-BG" sz="2400" b="1" dirty="0"/>
          </a:p>
        </p:txBody>
      </p:sp>
      <p:sp>
        <p:nvSpPr>
          <p:cNvPr id="6" name="TextBox 5"/>
          <p:cNvSpPr txBox="1"/>
          <p:nvPr/>
        </p:nvSpPr>
        <p:spPr>
          <a:xfrm>
            <a:off x="467544" y="2420888"/>
            <a:ext cx="8064896" cy="830997"/>
          </a:xfrm>
          <a:prstGeom prst="rect">
            <a:avLst/>
          </a:prstGeom>
          <a:noFill/>
        </p:spPr>
        <p:txBody>
          <a:bodyPr wrap="square" rtlCol="0">
            <a:spAutoFit/>
          </a:bodyPr>
          <a:lstStyle/>
          <a:p>
            <a:pPr algn="ctr"/>
            <a:r>
              <a:rPr lang="en-US" sz="2400" b="1" dirty="0" smtClean="0"/>
              <a:t>Status of exploitation relative to </a:t>
            </a:r>
            <a:r>
              <a:rPr lang="en-US" sz="2400" b="1" dirty="0" err="1" smtClean="0"/>
              <a:t>Fmsy</a:t>
            </a:r>
            <a:r>
              <a:rPr lang="en-US" sz="2400" b="1" dirty="0" smtClean="0"/>
              <a:t> – overfishing or no overfishing and stock trend</a:t>
            </a:r>
            <a:endParaRPr lang="bg-BG" sz="2400" b="1" dirty="0"/>
          </a:p>
        </p:txBody>
      </p:sp>
      <p:pic>
        <p:nvPicPr>
          <p:cNvPr id="2051" name="Picture 3"/>
          <p:cNvPicPr>
            <a:picLocks noChangeAspect="1" noChangeArrowheads="1"/>
          </p:cNvPicPr>
          <p:nvPr/>
        </p:nvPicPr>
        <p:blipFill>
          <a:blip r:embed="rId3" cstate="print"/>
          <a:srcRect/>
          <a:stretch>
            <a:fillRect/>
          </a:stretch>
        </p:blipFill>
        <p:spPr bwMode="auto">
          <a:xfrm>
            <a:off x="200025" y="3356992"/>
            <a:ext cx="8943975" cy="3096344"/>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387</TotalTime>
  <Words>914</Words>
  <Application>Microsoft Office PowerPoint</Application>
  <PresentationFormat>On-screen Show (4:3)</PresentationFormat>
  <Paragraphs>86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Maximum Sustainable Yield</vt:lpstr>
      <vt:lpstr>Advantages and disadvantages</vt:lpstr>
      <vt:lpstr>Targets and Limits</vt:lpstr>
      <vt:lpstr>Slide 4</vt:lpstr>
      <vt:lpstr>Slide 5</vt:lpstr>
      <vt:lpstr>Slide 6</vt:lpstr>
      <vt:lpstr>Slide 7</vt:lpstr>
      <vt:lpstr>ICES Fmsy Framework Long or medium lived species</vt:lpstr>
      <vt:lpstr>Slide 9</vt:lpstr>
      <vt:lpstr>Data limited stocks</vt:lpstr>
      <vt:lpstr>Do not act mechanically!</vt:lpstr>
      <vt:lpstr>Slide 12</vt:lpstr>
      <vt:lpstr>Slide 13</vt:lpstr>
      <vt:lpstr>Fmsy as a LRP</vt:lpstr>
      <vt:lpstr>Opinions</vt:lpstr>
      <vt:lpstr>Precautionary approach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ICES Fmsy Framework</dc:title>
  <dc:creator>Violin</dc:creator>
  <cp:lastModifiedBy>Violin</cp:lastModifiedBy>
  <cp:revision>63</cp:revision>
  <dcterms:created xsi:type="dcterms:W3CDTF">2013-06-01T16:24:52Z</dcterms:created>
  <dcterms:modified xsi:type="dcterms:W3CDTF">2013-06-02T07:08:14Z</dcterms:modified>
</cp:coreProperties>
</file>