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bookmarkIdSeed="2">
  <p:sldMasterIdLst>
    <p:sldMasterId id="2147483744" r:id="rId1"/>
  </p:sldMasterIdLst>
  <p:notesMasterIdLst>
    <p:notesMasterId r:id="rId28"/>
  </p:notesMasterIdLst>
  <p:handoutMasterIdLst>
    <p:handoutMasterId r:id="rId29"/>
  </p:handoutMasterIdLst>
  <p:sldIdLst>
    <p:sldId id="278" r:id="rId2"/>
    <p:sldId id="285" r:id="rId3"/>
    <p:sldId id="279" r:id="rId4"/>
    <p:sldId id="281" r:id="rId5"/>
    <p:sldId id="288" r:id="rId6"/>
    <p:sldId id="293" r:id="rId7"/>
    <p:sldId id="312" r:id="rId8"/>
    <p:sldId id="291" r:id="rId9"/>
    <p:sldId id="292" r:id="rId10"/>
    <p:sldId id="299" r:id="rId11"/>
    <p:sldId id="290" r:id="rId12"/>
    <p:sldId id="306" r:id="rId13"/>
    <p:sldId id="301" r:id="rId14"/>
    <p:sldId id="302" r:id="rId15"/>
    <p:sldId id="300" r:id="rId16"/>
    <p:sldId id="308" r:id="rId17"/>
    <p:sldId id="303" r:id="rId18"/>
    <p:sldId id="311" r:id="rId19"/>
    <p:sldId id="313" r:id="rId20"/>
    <p:sldId id="304" r:id="rId21"/>
    <p:sldId id="314" r:id="rId22"/>
    <p:sldId id="305" r:id="rId23"/>
    <p:sldId id="309" r:id="rId24"/>
    <p:sldId id="315" r:id="rId25"/>
    <p:sldId id="310" r:id="rId26"/>
    <p:sldId id="307" r:id="rId27"/>
  </p:sldIdLst>
  <p:sldSz cx="9144000" cy="6858000" type="screen4x3"/>
  <p:notesSz cx="6834188" cy="99790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8080"/>
    <a:srgbClr val="FF33CC"/>
    <a:srgbClr val="66FFFF"/>
    <a:srgbClr val="0099CC"/>
    <a:srgbClr val="66CCFF"/>
    <a:srgbClr val="90C2F0"/>
    <a:srgbClr val="CC0066"/>
    <a:srgbClr val="0000FF"/>
    <a:srgbClr val="00FFFF"/>
    <a:srgbClr val="FF33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108" autoAdjust="0"/>
    <p:restoredTop sz="94411" autoAdjust="0"/>
  </p:normalViewPr>
  <p:slideViewPr>
    <p:cSldViewPr>
      <p:cViewPr>
        <p:scale>
          <a:sx n="110" d="100"/>
          <a:sy n="110" d="100"/>
        </p:scale>
        <p:origin x="-94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61481" cy="498951"/>
          </a:xfrm>
          <a:prstGeom prst="rect">
            <a:avLst/>
          </a:prstGeom>
        </p:spPr>
        <p:txBody>
          <a:bodyPr vert="horz" lIns="92626" tIns="46313" rIns="92626" bIns="46313" rtlCol="0"/>
          <a:lstStyle>
            <a:lvl1pPr algn="l">
              <a:defRPr sz="1200"/>
            </a:lvl1pPr>
          </a:lstStyle>
          <a:p>
            <a:endParaRPr lang="it-IT"/>
          </a:p>
        </p:txBody>
      </p:sp>
      <p:sp>
        <p:nvSpPr>
          <p:cNvPr id="3" name="Segnaposto data 2"/>
          <p:cNvSpPr>
            <a:spLocks noGrp="1"/>
          </p:cNvSpPr>
          <p:nvPr>
            <p:ph type="dt" sz="quarter" idx="1"/>
          </p:nvPr>
        </p:nvSpPr>
        <p:spPr>
          <a:xfrm>
            <a:off x="3871128" y="1"/>
            <a:ext cx="2961481" cy="498951"/>
          </a:xfrm>
          <a:prstGeom prst="rect">
            <a:avLst/>
          </a:prstGeom>
        </p:spPr>
        <p:txBody>
          <a:bodyPr vert="horz" lIns="92626" tIns="46313" rIns="92626" bIns="46313" rtlCol="0"/>
          <a:lstStyle>
            <a:lvl1pPr algn="r">
              <a:defRPr sz="1200"/>
            </a:lvl1pPr>
          </a:lstStyle>
          <a:p>
            <a:fld id="{B923E4D8-2776-4F9B-B6F7-C1F4DD4DD7FC}" type="datetimeFigureOut">
              <a:rPr lang="it-IT" smtClean="0"/>
              <a:pPr/>
              <a:t>7-06-2013</a:t>
            </a:fld>
            <a:endParaRPr lang="it-IT"/>
          </a:p>
        </p:txBody>
      </p:sp>
      <p:sp>
        <p:nvSpPr>
          <p:cNvPr id="4" name="Segnaposto piè di pagina 3"/>
          <p:cNvSpPr>
            <a:spLocks noGrp="1"/>
          </p:cNvSpPr>
          <p:nvPr>
            <p:ph type="ftr" sz="quarter" idx="2"/>
          </p:nvPr>
        </p:nvSpPr>
        <p:spPr>
          <a:xfrm>
            <a:off x="0" y="9478344"/>
            <a:ext cx="2961481" cy="498951"/>
          </a:xfrm>
          <a:prstGeom prst="rect">
            <a:avLst/>
          </a:prstGeom>
        </p:spPr>
        <p:txBody>
          <a:bodyPr vert="horz" lIns="92626" tIns="46313" rIns="92626" bIns="46313" rtlCol="0" anchor="b"/>
          <a:lstStyle>
            <a:lvl1pPr algn="l">
              <a:defRPr sz="1200"/>
            </a:lvl1pPr>
          </a:lstStyle>
          <a:p>
            <a:endParaRPr lang="it-IT"/>
          </a:p>
        </p:txBody>
      </p:sp>
      <p:sp>
        <p:nvSpPr>
          <p:cNvPr id="5" name="Segnaposto numero diapositiva 4"/>
          <p:cNvSpPr>
            <a:spLocks noGrp="1"/>
          </p:cNvSpPr>
          <p:nvPr>
            <p:ph type="sldNum" sz="quarter" idx="3"/>
          </p:nvPr>
        </p:nvSpPr>
        <p:spPr>
          <a:xfrm>
            <a:off x="3871128" y="9478344"/>
            <a:ext cx="2961481" cy="498951"/>
          </a:xfrm>
          <a:prstGeom prst="rect">
            <a:avLst/>
          </a:prstGeom>
        </p:spPr>
        <p:txBody>
          <a:bodyPr vert="horz" lIns="92626" tIns="46313" rIns="92626" bIns="46313" rtlCol="0" anchor="b"/>
          <a:lstStyle>
            <a:lvl1pPr algn="r">
              <a:defRPr sz="1200"/>
            </a:lvl1pPr>
          </a:lstStyle>
          <a:p>
            <a:fld id="{FDCFEFEC-4544-46AE-9719-9E5BCC4020FD}"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61481" cy="498951"/>
          </a:xfrm>
          <a:prstGeom prst="rect">
            <a:avLst/>
          </a:prstGeom>
        </p:spPr>
        <p:txBody>
          <a:bodyPr vert="horz" lIns="92626" tIns="46313" rIns="92626" bIns="46313" rtlCol="0"/>
          <a:lstStyle>
            <a:lvl1pPr algn="l">
              <a:defRPr sz="1200"/>
            </a:lvl1pPr>
          </a:lstStyle>
          <a:p>
            <a:endParaRPr lang="it-IT"/>
          </a:p>
        </p:txBody>
      </p:sp>
      <p:sp>
        <p:nvSpPr>
          <p:cNvPr id="3" name="Segnaposto data 2"/>
          <p:cNvSpPr>
            <a:spLocks noGrp="1"/>
          </p:cNvSpPr>
          <p:nvPr>
            <p:ph type="dt" idx="1"/>
          </p:nvPr>
        </p:nvSpPr>
        <p:spPr>
          <a:xfrm>
            <a:off x="3871128" y="1"/>
            <a:ext cx="2961481" cy="498951"/>
          </a:xfrm>
          <a:prstGeom prst="rect">
            <a:avLst/>
          </a:prstGeom>
        </p:spPr>
        <p:txBody>
          <a:bodyPr vert="horz" lIns="92626" tIns="46313" rIns="92626" bIns="46313" rtlCol="0"/>
          <a:lstStyle>
            <a:lvl1pPr algn="r">
              <a:defRPr sz="1200"/>
            </a:lvl1pPr>
          </a:lstStyle>
          <a:p>
            <a:fld id="{7CF10916-88D4-411E-A228-A3D2FBED676D}" type="datetimeFigureOut">
              <a:rPr lang="it-IT" smtClean="0"/>
              <a:pPr/>
              <a:t>7-06-2013</a:t>
            </a:fld>
            <a:endParaRPr lang="it-IT"/>
          </a:p>
        </p:txBody>
      </p:sp>
      <p:sp>
        <p:nvSpPr>
          <p:cNvPr id="4" name="Segnaposto immagine diapositiva 3"/>
          <p:cNvSpPr>
            <a:spLocks noGrp="1" noRot="1" noChangeAspect="1"/>
          </p:cNvSpPr>
          <p:nvPr>
            <p:ph type="sldImg" idx="2"/>
          </p:nvPr>
        </p:nvSpPr>
        <p:spPr>
          <a:xfrm>
            <a:off x="920750" y="747713"/>
            <a:ext cx="4992688" cy="3743325"/>
          </a:xfrm>
          <a:prstGeom prst="rect">
            <a:avLst/>
          </a:prstGeom>
          <a:noFill/>
          <a:ln w="12700">
            <a:solidFill>
              <a:prstClr val="black"/>
            </a:solidFill>
          </a:ln>
        </p:spPr>
        <p:txBody>
          <a:bodyPr vert="horz" lIns="92626" tIns="46313" rIns="92626" bIns="46313" rtlCol="0" anchor="ctr"/>
          <a:lstStyle/>
          <a:p>
            <a:endParaRPr lang="it-IT"/>
          </a:p>
        </p:txBody>
      </p:sp>
      <p:sp>
        <p:nvSpPr>
          <p:cNvPr id="5" name="Segnaposto note 4"/>
          <p:cNvSpPr>
            <a:spLocks noGrp="1"/>
          </p:cNvSpPr>
          <p:nvPr>
            <p:ph type="body" sz="quarter" idx="3"/>
          </p:nvPr>
        </p:nvSpPr>
        <p:spPr>
          <a:xfrm>
            <a:off x="683419" y="4740039"/>
            <a:ext cx="5467350" cy="4490561"/>
          </a:xfrm>
          <a:prstGeom prst="rect">
            <a:avLst/>
          </a:prstGeom>
        </p:spPr>
        <p:txBody>
          <a:bodyPr vert="horz" lIns="92626" tIns="46313" rIns="92626" bIns="46313"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78344"/>
            <a:ext cx="2961481" cy="498951"/>
          </a:xfrm>
          <a:prstGeom prst="rect">
            <a:avLst/>
          </a:prstGeom>
        </p:spPr>
        <p:txBody>
          <a:bodyPr vert="horz" lIns="92626" tIns="46313" rIns="92626" bIns="46313" rtlCol="0" anchor="b"/>
          <a:lstStyle>
            <a:lvl1pPr algn="l">
              <a:defRPr sz="1200"/>
            </a:lvl1pPr>
          </a:lstStyle>
          <a:p>
            <a:endParaRPr lang="it-IT"/>
          </a:p>
        </p:txBody>
      </p:sp>
      <p:sp>
        <p:nvSpPr>
          <p:cNvPr id="7" name="Segnaposto numero diapositiva 6"/>
          <p:cNvSpPr>
            <a:spLocks noGrp="1"/>
          </p:cNvSpPr>
          <p:nvPr>
            <p:ph type="sldNum" sz="quarter" idx="5"/>
          </p:nvPr>
        </p:nvSpPr>
        <p:spPr>
          <a:xfrm>
            <a:off x="3871128" y="9478344"/>
            <a:ext cx="2961481" cy="498951"/>
          </a:xfrm>
          <a:prstGeom prst="rect">
            <a:avLst/>
          </a:prstGeom>
        </p:spPr>
        <p:txBody>
          <a:bodyPr vert="horz" lIns="92626" tIns="46313" rIns="92626" bIns="46313" rtlCol="0" anchor="b"/>
          <a:lstStyle>
            <a:lvl1pPr algn="r">
              <a:defRPr sz="1200"/>
            </a:lvl1pPr>
          </a:lstStyle>
          <a:p>
            <a:fld id="{F25ABBB7-CEC8-4E27-9AEC-67EBBF654FF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F25ABBB7-CEC8-4E27-9AEC-67EBBF654FFB}" type="slidenum">
              <a:rPr lang="it-IT" smtClean="0"/>
              <a:pPr/>
              <a:t>18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p>
            <a:fld id="{087452FB-6E8F-4A50-9A52-FAB749EFAA8D}" type="datetime1">
              <a:rPr lang="it-IT" smtClean="0"/>
              <a:pPr/>
              <a:t>7-06-2013</a:t>
            </a:fld>
            <a:endParaRPr lang="it-IT"/>
          </a:p>
        </p:txBody>
      </p:sp>
      <p:sp>
        <p:nvSpPr>
          <p:cNvPr id="20" name="Segnaposto piè di pagina 19"/>
          <p:cNvSpPr>
            <a:spLocks noGrp="1"/>
          </p:cNvSpPr>
          <p:nvPr>
            <p:ph type="ftr" sz="quarter" idx="11"/>
          </p:nvPr>
        </p:nvSpPr>
        <p:spPr/>
        <p:txBody>
          <a:bodyPr/>
          <a:lstStyle/>
          <a:p>
            <a:r>
              <a:rPr lang="it-IT" smtClean="0"/>
              <a:t>Roma, 24 febbraio 2011</a:t>
            </a:r>
            <a:endParaRPr lang="it-IT"/>
          </a:p>
        </p:txBody>
      </p:sp>
      <p:sp>
        <p:nvSpPr>
          <p:cNvPr id="10" name="Segnaposto numero diapositiva 9"/>
          <p:cNvSpPr>
            <a:spLocks noGrp="1"/>
          </p:cNvSpPr>
          <p:nvPr>
            <p:ph type="sldNum" sz="quarter" idx="12"/>
          </p:nvPr>
        </p:nvSpPr>
        <p:spPr/>
        <p:txBody>
          <a:bodyPr/>
          <a:lstStyle/>
          <a:p>
            <a:fld id="{A0EBE7A7-AD35-4069-9939-E1B7F1306421}" type="slidenum">
              <a:rPr lang="it-IT" smtClean="0"/>
              <a:pPr/>
              <a:t>‹n.›</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7ECA805-E325-4B00-B7F9-974D929AB0E0}" type="datetime1">
              <a:rPr lang="it-IT" smtClean="0"/>
              <a:pPr/>
              <a:t>7-06-2013</a:t>
            </a:fld>
            <a:endParaRPr lang="it-IT"/>
          </a:p>
        </p:txBody>
      </p:sp>
      <p:sp>
        <p:nvSpPr>
          <p:cNvPr id="5" name="Segnaposto piè di pagina 4"/>
          <p:cNvSpPr>
            <a:spLocks noGrp="1"/>
          </p:cNvSpPr>
          <p:nvPr>
            <p:ph type="ftr" sz="quarter" idx="11"/>
          </p:nvPr>
        </p:nvSpPr>
        <p:spPr/>
        <p:txBody>
          <a:bodyPr/>
          <a:lstStyle/>
          <a:p>
            <a:r>
              <a:rPr lang="it-IT" smtClean="0"/>
              <a:t>Roma, 24 febbraio 2011</a:t>
            </a:r>
            <a:endParaRPr lang="it-IT"/>
          </a:p>
        </p:txBody>
      </p:sp>
      <p:sp>
        <p:nvSpPr>
          <p:cNvPr id="6" name="Segnaposto numero diapositiva 5"/>
          <p:cNvSpPr>
            <a:spLocks noGrp="1"/>
          </p:cNvSpPr>
          <p:nvPr>
            <p:ph type="sldNum" sz="quarter" idx="12"/>
          </p:nvPr>
        </p:nvSpPr>
        <p:spPr/>
        <p:txBody>
          <a:bodyPr/>
          <a:lstStyle/>
          <a:p>
            <a:fld id="{A0EBE7A7-AD35-4069-9939-E1B7F130642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A03BF0C-95FD-4FC0-A44E-C3FC5526725C}" type="datetime1">
              <a:rPr lang="it-IT" smtClean="0"/>
              <a:pPr/>
              <a:t>7-06-2013</a:t>
            </a:fld>
            <a:endParaRPr lang="it-IT"/>
          </a:p>
        </p:txBody>
      </p:sp>
      <p:sp>
        <p:nvSpPr>
          <p:cNvPr id="5" name="Segnaposto piè di pagina 4"/>
          <p:cNvSpPr>
            <a:spLocks noGrp="1"/>
          </p:cNvSpPr>
          <p:nvPr>
            <p:ph type="ftr" sz="quarter" idx="11"/>
          </p:nvPr>
        </p:nvSpPr>
        <p:spPr/>
        <p:txBody>
          <a:bodyPr/>
          <a:lstStyle/>
          <a:p>
            <a:r>
              <a:rPr lang="it-IT" smtClean="0"/>
              <a:t>Roma, 24 febbraio 2011</a:t>
            </a:r>
            <a:endParaRPr lang="it-IT"/>
          </a:p>
        </p:txBody>
      </p:sp>
      <p:sp>
        <p:nvSpPr>
          <p:cNvPr id="6" name="Segnaposto numero diapositiva 5"/>
          <p:cNvSpPr>
            <a:spLocks noGrp="1"/>
          </p:cNvSpPr>
          <p:nvPr>
            <p:ph type="sldNum" sz="quarter" idx="12"/>
          </p:nvPr>
        </p:nvSpPr>
        <p:spPr/>
        <p:txBody>
          <a:bodyPr/>
          <a:lstStyle/>
          <a:p>
            <a:fld id="{A0EBE7A7-AD35-4069-9939-E1B7F130642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2F8DFBD-1DBF-414B-9D8F-8611BB440C6D}" type="datetime1">
              <a:rPr lang="it-IT" smtClean="0"/>
              <a:pPr/>
              <a:t>7-06-2013</a:t>
            </a:fld>
            <a:endParaRPr lang="it-IT"/>
          </a:p>
        </p:txBody>
      </p:sp>
      <p:sp>
        <p:nvSpPr>
          <p:cNvPr id="5" name="Segnaposto piè di pagina 4"/>
          <p:cNvSpPr>
            <a:spLocks noGrp="1"/>
          </p:cNvSpPr>
          <p:nvPr>
            <p:ph type="ftr" sz="quarter" idx="11"/>
          </p:nvPr>
        </p:nvSpPr>
        <p:spPr/>
        <p:txBody>
          <a:bodyPr/>
          <a:lstStyle/>
          <a:p>
            <a:r>
              <a:rPr lang="it-IT" smtClean="0"/>
              <a:t>Roma, 24 febbraio 2011</a:t>
            </a:r>
            <a:endParaRPr lang="it-IT"/>
          </a:p>
        </p:txBody>
      </p:sp>
      <p:sp>
        <p:nvSpPr>
          <p:cNvPr id="6" name="Segnaposto numero diapositiva 5"/>
          <p:cNvSpPr>
            <a:spLocks noGrp="1"/>
          </p:cNvSpPr>
          <p:nvPr>
            <p:ph type="sldNum" sz="quarter" idx="12"/>
          </p:nvPr>
        </p:nvSpPr>
        <p:spPr/>
        <p:txBody>
          <a:bodyPr/>
          <a:lstStyle/>
          <a:p>
            <a:fld id="{A0EBE7A7-AD35-4069-9939-E1B7F130642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BB9BC6C7-35C8-457A-9B70-F842E6ACF6D5}" type="datetime1">
              <a:rPr lang="it-IT" smtClean="0"/>
              <a:pPr/>
              <a:t>7-06-2013</a:t>
            </a:fld>
            <a:endParaRPr lang="it-IT"/>
          </a:p>
        </p:txBody>
      </p:sp>
      <p:sp>
        <p:nvSpPr>
          <p:cNvPr id="5" name="Segnaposto piè di pagina 4"/>
          <p:cNvSpPr>
            <a:spLocks noGrp="1"/>
          </p:cNvSpPr>
          <p:nvPr>
            <p:ph type="ftr" sz="quarter" idx="11"/>
          </p:nvPr>
        </p:nvSpPr>
        <p:spPr/>
        <p:txBody>
          <a:bodyPr/>
          <a:lstStyle/>
          <a:p>
            <a:r>
              <a:rPr lang="it-IT" smtClean="0"/>
              <a:t>Roma, 24 febbraio 2011</a:t>
            </a:r>
            <a:endParaRPr lang="it-IT"/>
          </a:p>
        </p:txBody>
      </p:sp>
      <p:sp>
        <p:nvSpPr>
          <p:cNvPr id="6" name="Segnaposto numero diapositiva 5"/>
          <p:cNvSpPr>
            <a:spLocks noGrp="1"/>
          </p:cNvSpPr>
          <p:nvPr>
            <p:ph type="sldNum" sz="quarter" idx="12"/>
          </p:nvPr>
        </p:nvSpPr>
        <p:spPr/>
        <p:txBody>
          <a:bodyPr/>
          <a:lstStyle/>
          <a:p>
            <a:fld id="{A0EBE7A7-AD35-4069-9939-E1B7F1306421}" type="slidenum">
              <a:rPr lang="it-IT" smtClean="0"/>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BA1A6EF5-D97F-42F5-9B35-15154E98BB11}" type="datetime1">
              <a:rPr lang="it-IT" smtClean="0"/>
              <a:pPr/>
              <a:t>7-06-2013</a:t>
            </a:fld>
            <a:endParaRPr lang="it-IT"/>
          </a:p>
        </p:txBody>
      </p:sp>
      <p:sp>
        <p:nvSpPr>
          <p:cNvPr id="6" name="Segnaposto piè di pagina 5"/>
          <p:cNvSpPr>
            <a:spLocks noGrp="1"/>
          </p:cNvSpPr>
          <p:nvPr>
            <p:ph type="ftr" sz="quarter" idx="11"/>
          </p:nvPr>
        </p:nvSpPr>
        <p:spPr/>
        <p:txBody>
          <a:bodyPr/>
          <a:lstStyle/>
          <a:p>
            <a:r>
              <a:rPr lang="it-IT" smtClean="0"/>
              <a:t>Roma, 24 febbraio 2011</a:t>
            </a:r>
            <a:endParaRPr lang="it-IT"/>
          </a:p>
        </p:txBody>
      </p:sp>
      <p:sp>
        <p:nvSpPr>
          <p:cNvPr id="7" name="Segnaposto numero diapositiva 6"/>
          <p:cNvSpPr>
            <a:spLocks noGrp="1"/>
          </p:cNvSpPr>
          <p:nvPr>
            <p:ph type="sldNum" sz="quarter" idx="12"/>
          </p:nvPr>
        </p:nvSpPr>
        <p:spPr/>
        <p:txBody>
          <a:bodyPr/>
          <a:lstStyle/>
          <a:p>
            <a:fld id="{A0EBE7A7-AD35-4069-9939-E1B7F130642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BF67ED53-F984-4E45-B46B-684FD06380B6}" type="datetime1">
              <a:rPr lang="it-IT" smtClean="0"/>
              <a:pPr/>
              <a:t>7-06-2013</a:t>
            </a:fld>
            <a:endParaRPr lang="it-IT"/>
          </a:p>
        </p:txBody>
      </p:sp>
      <p:sp>
        <p:nvSpPr>
          <p:cNvPr id="8" name="Segnaposto piè di pagina 7"/>
          <p:cNvSpPr>
            <a:spLocks noGrp="1"/>
          </p:cNvSpPr>
          <p:nvPr>
            <p:ph type="ftr" sz="quarter" idx="11"/>
          </p:nvPr>
        </p:nvSpPr>
        <p:spPr/>
        <p:txBody>
          <a:bodyPr/>
          <a:lstStyle/>
          <a:p>
            <a:r>
              <a:rPr lang="it-IT" smtClean="0"/>
              <a:t>Roma, 24 febbraio 2011</a:t>
            </a:r>
            <a:endParaRPr lang="it-IT"/>
          </a:p>
        </p:txBody>
      </p:sp>
      <p:sp>
        <p:nvSpPr>
          <p:cNvPr id="9" name="Segnaposto numero diapositiva 8"/>
          <p:cNvSpPr>
            <a:spLocks noGrp="1"/>
          </p:cNvSpPr>
          <p:nvPr>
            <p:ph type="sldNum" sz="quarter" idx="12"/>
          </p:nvPr>
        </p:nvSpPr>
        <p:spPr/>
        <p:txBody>
          <a:bodyPr/>
          <a:lstStyle/>
          <a:p>
            <a:fld id="{A0EBE7A7-AD35-4069-9939-E1B7F130642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3878800E-73CD-4846-B1C0-C6EAED4EDB63}" type="datetime1">
              <a:rPr lang="it-IT" smtClean="0"/>
              <a:pPr/>
              <a:t>7-06-2013</a:t>
            </a:fld>
            <a:endParaRPr lang="it-IT"/>
          </a:p>
        </p:txBody>
      </p:sp>
      <p:sp>
        <p:nvSpPr>
          <p:cNvPr id="4" name="Segnaposto piè di pagina 3"/>
          <p:cNvSpPr>
            <a:spLocks noGrp="1"/>
          </p:cNvSpPr>
          <p:nvPr>
            <p:ph type="ftr" sz="quarter" idx="11"/>
          </p:nvPr>
        </p:nvSpPr>
        <p:spPr/>
        <p:txBody>
          <a:bodyPr/>
          <a:lstStyle/>
          <a:p>
            <a:r>
              <a:rPr lang="it-IT" smtClean="0"/>
              <a:t>Roma, 24 febbraio 2011</a:t>
            </a:r>
            <a:endParaRPr lang="it-IT"/>
          </a:p>
        </p:txBody>
      </p:sp>
      <p:sp>
        <p:nvSpPr>
          <p:cNvPr id="5" name="Segnaposto numero diapositiva 4"/>
          <p:cNvSpPr>
            <a:spLocks noGrp="1"/>
          </p:cNvSpPr>
          <p:nvPr>
            <p:ph type="sldNum" sz="quarter" idx="12"/>
          </p:nvPr>
        </p:nvSpPr>
        <p:spPr/>
        <p:txBody>
          <a:bodyPr/>
          <a:lstStyle/>
          <a:p>
            <a:fld id="{A0EBE7A7-AD35-4069-9939-E1B7F130642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Segnaposto data 1"/>
          <p:cNvSpPr>
            <a:spLocks noGrp="1"/>
          </p:cNvSpPr>
          <p:nvPr>
            <p:ph type="dt" sz="half" idx="10"/>
          </p:nvPr>
        </p:nvSpPr>
        <p:spPr/>
        <p:txBody>
          <a:bodyPr/>
          <a:lstStyle/>
          <a:p>
            <a:fld id="{82780C73-9906-496B-82DC-907DC9F72ABA}" type="datetime1">
              <a:rPr lang="it-IT" smtClean="0"/>
              <a:pPr/>
              <a:t>7-06-2013</a:t>
            </a:fld>
            <a:endParaRPr lang="it-IT"/>
          </a:p>
        </p:txBody>
      </p:sp>
      <p:sp>
        <p:nvSpPr>
          <p:cNvPr id="3" name="Segnaposto piè di pagina 2"/>
          <p:cNvSpPr>
            <a:spLocks noGrp="1"/>
          </p:cNvSpPr>
          <p:nvPr>
            <p:ph type="ftr" sz="quarter" idx="11"/>
          </p:nvPr>
        </p:nvSpPr>
        <p:spPr/>
        <p:txBody>
          <a:bodyPr/>
          <a:lstStyle/>
          <a:p>
            <a:r>
              <a:rPr lang="it-IT" smtClean="0"/>
              <a:t>Roma, 24 febbraio 2011</a:t>
            </a:r>
            <a:endParaRPr lang="it-IT"/>
          </a:p>
        </p:txBody>
      </p:sp>
      <p:sp>
        <p:nvSpPr>
          <p:cNvPr id="4" name="Segnaposto numero diapositiva 3"/>
          <p:cNvSpPr>
            <a:spLocks noGrp="1"/>
          </p:cNvSpPr>
          <p:nvPr>
            <p:ph type="sldNum" sz="quarter" idx="12"/>
          </p:nvPr>
        </p:nvSpPr>
        <p:spPr/>
        <p:txBody>
          <a:bodyPr/>
          <a:lstStyle/>
          <a:p>
            <a:fld id="{A0EBE7A7-AD35-4069-9939-E1B7F1306421}" type="slidenum">
              <a:rPr lang="it-IT" smtClean="0"/>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696C8FED-9045-42DC-8876-03A6B366B7AB}" type="datetime1">
              <a:rPr lang="it-IT" smtClean="0"/>
              <a:pPr/>
              <a:t>7-06-2013</a:t>
            </a:fld>
            <a:endParaRPr lang="it-IT"/>
          </a:p>
        </p:txBody>
      </p:sp>
      <p:sp>
        <p:nvSpPr>
          <p:cNvPr id="6" name="Segnaposto piè di pagina 5"/>
          <p:cNvSpPr>
            <a:spLocks noGrp="1"/>
          </p:cNvSpPr>
          <p:nvPr>
            <p:ph type="ftr" sz="quarter" idx="11"/>
          </p:nvPr>
        </p:nvSpPr>
        <p:spPr/>
        <p:txBody>
          <a:bodyPr/>
          <a:lstStyle/>
          <a:p>
            <a:r>
              <a:rPr lang="it-IT" smtClean="0"/>
              <a:t>Roma, 24 febbraio 2011</a:t>
            </a:r>
            <a:endParaRPr lang="it-IT"/>
          </a:p>
        </p:txBody>
      </p:sp>
      <p:sp>
        <p:nvSpPr>
          <p:cNvPr id="7" name="Segnaposto numero diapositiva 6"/>
          <p:cNvSpPr>
            <a:spLocks noGrp="1"/>
          </p:cNvSpPr>
          <p:nvPr>
            <p:ph type="sldNum" sz="quarter" idx="12"/>
          </p:nvPr>
        </p:nvSpPr>
        <p:spPr/>
        <p:txBody>
          <a:bodyPr/>
          <a:lstStyle/>
          <a:p>
            <a:fld id="{A0EBE7A7-AD35-4069-9939-E1B7F130642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E43D1222-F688-4E23-8881-CBB26823C860}" type="datetime1">
              <a:rPr lang="it-IT" smtClean="0"/>
              <a:pPr/>
              <a:t>7-06-2013</a:t>
            </a:fld>
            <a:endParaRPr lang="it-IT"/>
          </a:p>
        </p:txBody>
      </p:sp>
      <p:sp>
        <p:nvSpPr>
          <p:cNvPr id="6" name="Segnaposto piè di pagina 5"/>
          <p:cNvSpPr>
            <a:spLocks noGrp="1"/>
          </p:cNvSpPr>
          <p:nvPr>
            <p:ph type="ftr" sz="quarter" idx="11"/>
          </p:nvPr>
        </p:nvSpPr>
        <p:spPr/>
        <p:txBody>
          <a:bodyPr/>
          <a:lstStyle/>
          <a:p>
            <a:r>
              <a:rPr lang="it-IT" smtClean="0"/>
              <a:t>Roma, 24 febbraio 2011</a:t>
            </a:r>
            <a:endParaRPr lang="it-IT"/>
          </a:p>
        </p:txBody>
      </p:sp>
      <p:sp>
        <p:nvSpPr>
          <p:cNvPr id="7" name="Segnaposto numero diapositiva 6"/>
          <p:cNvSpPr>
            <a:spLocks noGrp="1"/>
          </p:cNvSpPr>
          <p:nvPr>
            <p:ph type="sldNum" sz="quarter" idx="12"/>
          </p:nvPr>
        </p:nvSpPr>
        <p:spPr/>
        <p:txBody>
          <a:bodyPr/>
          <a:lstStyle/>
          <a:p>
            <a:fld id="{A0EBE7A7-AD35-4069-9939-E1B7F1306421}" type="slidenum">
              <a:rPr lang="it-IT" smtClean="0"/>
              <a:pPr/>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008080"/>
            </a:gs>
            <a:gs pos="53000">
              <a:srgbClr val="D4DEFF"/>
            </a:gs>
            <a:gs pos="83000">
              <a:srgbClr val="D4DEFF"/>
            </a:gs>
            <a:gs pos="100000">
              <a:srgbClr val="96AB94"/>
            </a:gs>
          </a:gsLst>
          <a:lin ang="2700000" scaled="0"/>
          <a:tileRect/>
        </a:gradFill>
        <a:effectLst/>
      </p:bgPr>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4BBCB5C3-6DA4-4A69-B287-97A35DB5AFC7}" type="datetime1">
              <a:rPr lang="it-IT" smtClean="0"/>
              <a:pPr/>
              <a:t>7-06-2013</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it-IT" smtClean="0"/>
              <a:t>Roma, 24 febbraio 2011</a:t>
            </a:r>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A0EBE7A7-AD35-4069-9939-E1B7F1306421}" type="slidenum">
              <a:rPr lang="it-IT" smtClean="0"/>
              <a:pPr/>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www.cmar.csiro.au/research/mse/images/adaptive_cycle.gif" TargetMode="External"/><Relationship Id="rId5" Type="http://schemas.openxmlformats.org/officeDocument/2006/relationships/image" Target="../media/image16.gif"/><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7.emf"/><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jpeg"/><Relationship Id="rId5" Type="http://schemas.openxmlformats.org/officeDocument/2006/relationships/image" Target="../media/image18.png"/><Relationship Id="rId1" Type="http://schemas.openxmlformats.org/officeDocument/2006/relationships/video" Target="file:///C:\Users\francesco\Desktop\PPT\CS%2027%20marzo%202013\10_years_of_vorticity.wmv" TargetMode="Externa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jpeg"/><Relationship Id="rId5"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6.jpeg"/><Relationship Id="rId5" Type="http://schemas.openxmlformats.org/officeDocument/2006/relationships/image" Target="../media/image27.gif"/><Relationship Id="rId6" Type="http://schemas.openxmlformats.org/officeDocument/2006/relationships/image" Target="../media/image28.jpeg"/><Relationship Id="rId7"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30.gif"/><Relationship Id="rId5"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wmf"/><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179512" y="476672"/>
            <a:ext cx="852061" cy="360040"/>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pic>
        <p:nvPicPr>
          <p:cNvPr id="2052" name="Picture 4"/>
          <p:cNvPicPr>
            <a:picLocks noChangeAspect="1" noChangeArrowheads="1"/>
          </p:cNvPicPr>
          <p:nvPr/>
        </p:nvPicPr>
        <p:blipFill>
          <a:blip r:embed="rId4" cstate="print"/>
          <a:srcRect/>
          <a:stretch>
            <a:fillRect/>
          </a:stretch>
        </p:blipFill>
        <p:spPr bwMode="auto">
          <a:xfrm>
            <a:off x="1008112" y="3861048"/>
            <a:ext cx="8028384" cy="2996952"/>
          </a:xfrm>
          <a:prstGeom prst="rect">
            <a:avLst/>
          </a:prstGeom>
          <a:noFill/>
          <a:ln w="9525">
            <a:noFill/>
            <a:miter lim="800000"/>
            <a:headEnd/>
            <a:tailEnd/>
          </a:ln>
        </p:spPr>
      </p:pic>
      <p:sp>
        <p:nvSpPr>
          <p:cNvPr id="7" name="CasellaDiTesto 6"/>
          <p:cNvSpPr txBox="1"/>
          <p:nvPr/>
        </p:nvSpPr>
        <p:spPr>
          <a:xfrm>
            <a:off x="2051720" y="1412776"/>
            <a:ext cx="6192688" cy="830997"/>
          </a:xfrm>
          <a:prstGeom prst="rect">
            <a:avLst/>
          </a:prstGeom>
          <a:noFill/>
          <a:ln>
            <a:solidFill>
              <a:srgbClr val="008080"/>
            </a:solidFill>
          </a:ln>
        </p:spPr>
        <p:txBody>
          <a:bodyPr wrap="square" rtlCol="0">
            <a:spAutoFit/>
          </a:bodyPr>
          <a:lstStyle/>
          <a:p>
            <a:pPr algn="ctr"/>
            <a:r>
              <a:rPr lang="it-IT" sz="2400" dirty="0" smtClean="0">
                <a:latin typeface="Calibri" pitchFamily="34" charset="0"/>
              </a:rPr>
              <a:t>Marine Strategy: a </a:t>
            </a:r>
            <a:r>
              <a:rPr lang="it-IT" sz="2400" dirty="0" err="1" smtClean="0">
                <a:latin typeface="Calibri" pitchFamily="34" charset="0"/>
              </a:rPr>
              <a:t>guideline</a:t>
            </a:r>
            <a:r>
              <a:rPr lang="it-IT" sz="2400" dirty="0" smtClean="0">
                <a:latin typeface="Calibri" pitchFamily="34" charset="0"/>
              </a:rPr>
              <a:t> </a:t>
            </a:r>
            <a:r>
              <a:rPr lang="it-IT" sz="2400" dirty="0" err="1" smtClean="0">
                <a:latin typeface="Calibri" pitchFamily="34" charset="0"/>
              </a:rPr>
              <a:t>for</a:t>
            </a:r>
            <a:r>
              <a:rPr lang="it-IT" sz="2400" dirty="0" smtClean="0">
                <a:latin typeface="Calibri" pitchFamily="34" charset="0"/>
              </a:rPr>
              <a:t> the </a:t>
            </a:r>
            <a:r>
              <a:rPr lang="it-IT" sz="2400" dirty="0" err="1" smtClean="0">
                <a:latin typeface="Calibri" pitchFamily="34" charset="0"/>
              </a:rPr>
              <a:t>development</a:t>
            </a:r>
            <a:r>
              <a:rPr lang="it-IT" sz="2400" dirty="0" smtClean="0">
                <a:latin typeface="Calibri" pitchFamily="34" charset="0"/>
              </a:rPr>
              <a:t> </a:t>
            </a:r>
            <a:r>
              <a:rPr lang="it-IT" sz="2400" dirty="0" err="1" smtClean="0">
                <a:latin typeface="Calibri" pitchFamily="34" charset="0"/>
              </a:rPr>
              <a:t>of</a:t>
            </a:r>
            <a:r>
              <a:rPr lang="it-IT" sz="2400" dirty="0" smtClean="0">
                <a:latin typeface="Calibri" pitchFamily="34" charset="0"/>
              </a:rPr>
              <a:t> </a:t>
            </a:r>
            <a:r>
              <a:rPr lang="it-IT" sz="2400" dirty="0" err="1" smtClean="0">
                <a:latin typeface="Calibri" pitchFamily="34" charset="0"/>
              </a:rPr>
              <a:t>operational</a:t>
            </a:r>
            <a:r>
              <a:rPr lang="it-IT" sz="2400" dirty="0" smtClean="0">
                <a:latin typeface="Calibri" pitchFamily="34" charset="0"/>
              </a:rPr>
              <a:t> </a:t>
            </a:r>
            <a:r>
              <a:rPr lang="it-IT" sz="2400" dirty="0" err="1" smtClean="0"/>
              <a:t>oceanography</a:t>
            </a:r>
            <a:endParaRPr lang="en-GB" sz="2400" dirty="0"/>
          </a:p>
        </p:txBody>
      </p:sp>
      <p:sp>
        <p:nvSpPr>
          <p:cNvPr id="8" name="CasellaDiTesto 7"/>
          <p:cNvSpPr txBox="1"/>
          <p:nvPr/>
        </p:nvSpPr>
        <p:spPr>
          <a:xfrm>
            <a:off x="1547664" y="2636912"/>
            <a:ext cx="6840760" cy="738664"/>
          </a:xfrm>
          <a:prstGeom prst="rect">
            <a:avLst/>
          </a:prstGeom>
          <a:noFill/>
        </p:spPr>
        <p:txBody>
          <a:bodyPr wrap="square" rtlCol="0">
            <a:spAutoFit/>
          </a:bodyPr>
          <a:lstStyle/>
          <a:p>
            <a:r>
              <a:rPr lang="it-IT" sz="1400" dirty="0" smtClean="0">
                <a:latin typeface="Calibri" pitchFamily="34" charset="0"/>
              </a:rPr>
              <a:t>Giordano </a:t>
            </a:r>
            <a:r>
              <a:rPr lang="it-IT" sz="1400" dirty="0" err="1" smtClean="0">
                <a:latin typeface="Calibri" pitchFamily="34" charset="0"/>
              </a:rPr>
              <a:t>Giorgi*</a:t>
            </a:r>
            <a:r>
              <a:rPr lang="it-IT" sz="1400" dirty="0" smtClean="0">
                <a:latin typeface="Calibri" pitchFamily="34" charset="0"/>
              </a:rPr>
              <a:t>, Cecilia </a:t>
            </a:r>
            <a:r>
              <a:rPr lang="it-IT" sz="1400" dirty="0" err="1" smtClean="0">
                <a:latin typeface="Calibri" pitchFamily="34" charset="0"/>
              </a:rPr>
              <a:t>Silvestri*</a:t>
            </a:r>
            <a:r>
              <a:rPr lang="it-IT" sz="1400" dirty="0" smtClean="0">
                <a:latin typeface="Calibri" pitchFamily="34" charset="0"/>
              </a:rPr>
              <a:t>, Francesco </a:t>
            </a:r>
            <a:r>
              <a:rPr lang="it-IT" sz="1400" dirty="0" err="1" smtClean="0">
                <a:latin typeface="Calibri" pitchFamily="34" charset="0"/>
              </a:rPr>
              <a:t>Lalli*</a:t>
            </a:r>
            <a:r>
              <a:rPr lang="it-IT" sz="1400" dirty="0" smtClean="0">
                <a:latin typeface="Calibri" pitchFamily="34" charset="0"/>
              </a:rPr>
              <a:t>, Antonello </a:t>
            </a:r>
            <a:r>
              <a:rPr lang="it-IT" sz="1400" dirty="0" err="1" smtClean="0">
                <a:latin typeface="Calibri" pitchFamily="34" charset="0"/>
              </a:rPr>
              <a:t>Bruschi*</a:t>
            </a:r>
            <a:r>
              <a:rPr lang="it-IT" sz="1400" dirty="0" smtClean="0">
                <a:latin typeface="Calibri" pitchFamily="34" charset="0"/>
              </a:rPr>
              <a:t>,  Valeria </a:t>
            </a:r>
            <a:r>
              <a:rPr lang="it-IT" sz="1400" dirty="0" err="1" smtClean="0">
                <a:latin typeface="Calibri" pitchFamily="34" charset="0"/>
              </a:rPr>
              <a:t>Pesarino*</a:t>
            </a:r>
            <a:r>
              <a:rPr lang="it-IT" sz="1400" dirty="0" smtClean="0">
                <a:latin typeface="Calibri" pitchFamily="34" charset="0"/>
              </a:rPr>
              <a:t>, Maria Luisa </a:t>
            </a:r>
            <a:r>
              <a:rPr lang="it-IT" sz="1400" dirty="0" err="1" smtClean="0">
                <a:latin typeface="Calibri" pitchFamily="34" charset="0"/>
              </a:rPr>
              <a:t>Cassese*</a:t>
            </a:r>
            <a:r>
              <a:rPr lang="it-IT" sz="1400" dirty="0" smtClean="0">
                <a:latin typeface="Calibri" pitchFamily="34" charset="0"/>
              </a:rPr>
              <a:t>, Erika </a:t>
            </a:r>
            <a:r>
              <a:rPr lang="it-IT" sz="1400" dirty="0" err="1" smtClean="0">
                <a:latin typeface="Calibri" pitchFamily="34" charset="0"/>
              </a:rPr>
              <a:t>Magaletti*</a:t>
            </a:r>
            <a:r>
              <a:rPr lang="it-IT" sz="1400" dirty="0" smtClean="0">
                <a:latin typeface="Calibri" pitchFamily="34" charset="0"/>
              </a:rPr>
              <a:t>,  Franco </a:t>
            </a:r>
            <a:r>
              <a:rPr lang="it-IT" sz="1400" dirty="0" err="1" smtClean="0">
                <a:latin typeface="Calibri" pitchFamily="34" charset="0"/>
              </a:rPr>
              <a:t>Giovanardi*</a:t>
            </a:r>
            <a:r>
              <a:rPr lang="it-IT" sz="1400" dirty="0" smtClean="0">
                <a:latin typeface="Calibri" pitchFamily="34" charset="0"/>
              </a:rPr>
              <a:t>, Francesco Rende * Sasa </a:t>
            </a:r>
            <a:r>
              <a:rPr lang="it-IT" sz="1400" dirty="0" err="1" smtClean="0">
                <a:latin typeface="Calibri" pitchFamily="34" charset="0"/>
              </a:rPr>
              <a:t>Raicevich*</a:t>
            </a:r>
            <a:endParaRPr lang="en-GB" sz="1400" dirty="0">
              <a:latin typeface="Calibri" pitchFamily="34" charset="0"/>
            </a:endParaRPr>
          </a:p>
        </p:txBody>
      </p:sp>
      <p:sp>
        <p:nvSpPr>
          <p:cNvPr id="10" name="Rettangolo 9"/>
          <p:cNvSpPr/>
          <p:nvPr/>
        </p:nvSpPr>
        <p:spPr>
          <a:xfrm>
            <a:off x="1403648" y="3573016"/>
            <a:ext cx="7200800" cy="369332"/>
          </a:xfrm>
          <a:prstGeom prst="rect">
            <a:avLst/>
          </a:prstGeom>
        </p:spPr>
        <p:txBody>
          <a:bodyPr wrap="square">
            <a:spAutoFit/>
          </a:bodyPr>
          <a:lstStyle/>
          <a:p>
            <a:pPr algn="just">
              <a:spcBef>
                <a:spcPts val="1100"/>
              </a:spcBef>
            </a:pPr>
            <a:r>
              <a:rPr lang="en-GB" b="1" dirty="0" smtClean="0">
                <a:solidFill>
                  <a:srgbClr val="000000"/>
                </a:solidFill>
                <a:latin typeface="Calibri" pitchFamily="34" charset="0"/>
                <a:cs typeface="Times New Roman" pitchFamily="18" charset="0"/>
              </a:rPr>
              <a:t>*ISPRA</a:t>
            </a:r>
            <a:r>
              <a:rPr lang="en-GB" dirty="0" smtClean="0">
                <a:solidFill>
                  <a:srgbClr val="000000"/>
                </a:solidFill>
                <a:latin typeface="Calibri" pitchFamily="34" charset="0"/>
                <a:cs typeface="Times New Roman" pitchFamily="18" charset="0"/>
              </a:rPr>
              <a:t> (</a:t>
            </a:r>
            <a:r>
              <a:rPr lang="en-GB" dirty="0" smtClean="0">
                <a:solidFill>
                  <a:srgbClr val="000000"/>
                </a:solidFill>
                <a:latin typeface="Calibri" pitchFamily="34" charset="0"/>
                <a:cs typeface="Tahoma" pitchFamily="34" charset="0"/>
              </a:rPr>
              <a:t>Institute </a:t>
            </a:r>
            <a:r>
              <a:rPr lang="en-GB" dirty="0" smtClean="0">
                <a:solidFill>
                  <a:srgbClr val="000000"/>
                </a:solidFill>
                <a:latin typeface="Calibri" pitchFamily="34" charset="0"/>
                <a:cs typeface="Times New Roman" pitchFamily="18" charset="0"/>
              </a:rPr>
              <a:t>for Environmental Protection and Research) – Rome-Italy</a:t>
            </a:r>
            <a:endParaRPr lang="it-IT" dirty="0">
              <a:solidFill>
                <a:srgbClr val="000000"/>
              </a:solidFill>
              <a:latin typeface="Calibri" pitchFamily="34" charset="0"/>
              <a:cs typeface="Times New Roman" pitchFamily="18" charset="0"/>
            </a:endParaRPr>
          </a:p>
        </p:txBody>
      </p:sp>
      <p:sp>
        <p:nvSpPr>
          <p:cNvPr id="11" name="CasellaDiTesto 10"/>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sp>
        <p:nvSpPr>
          <p:cNvPr id="11" name="CasellaDiTesto 10"/>
          <p:cNvSpPr txBox="1"/>
          <p:nvPr/>
        </p:nvSpPr>
        <p:spPr>
          <a:xfrm>
            <a:off x="251520" y="6453336"/>
            <a:ext cx="1224136" cy="369332"/>
          </a:xfrm>
          <a:prstGeom prst="rect">
            <a:avLst/>
          </a:prstGeom>
          <a:noFill/>
        </p:spPr>
        <p:txBody>
          <a:bodyPr wrap="square" rtlCol="0">
            <a:spAutoFit/>
          </a:bodyPr>
          <a:lstStyle/>
          <a:p>
            <a:endParaRPr lang="it-IT" dirty="0"/>
          </a:p>
        </p:txBody>
      </p:sp>
      <p:pic>
        <p:nvPicPr>
          <p:cNvPr id="12" name="Immagine 11" descr="ISPRA-RGB-BAND.gif"/>
          <p:cNvPicPr>
            <a:picLocks noChangeAspect="1"/>
          </p:cNvPicPr>
          <p:nvPr/>
        </p:nvPicPr>
        <p:blipFill>
          <a:blip r:embed="rId2" cstate="print"/>
          <a:stretch>
            <a:fillRect/>
          </a:stretch>
        </p:blipFill>
        <p:spPr>
          <a:xfrm>
            <a:off x="81108" y="332656"/>
            <a:ext cx="957668" cy="404664"/>
          </a:xfrm>
          <a:prstGeom prst="rect">
            <a:avLst/>
          </a:prstGeom>
        </p:spPr>
      </p:pic>
      <p:pic>
        <p:nvPicPr>
          <p:cNvPr id="13"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cxnSp>
        <p:nvCxnSpPr>
          <p:cNvPr id="14" name="Connettore 1 13"/>
          <p:cNvCxnSpPr/>
          <p:nvPr/>
        </p:nvCxnSpPr>
        <p:spPr>
          <a:xfrm>
            <a:off x="335498" y="619125"/>
            <a:ext cx="8896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olo 1"/>
          <p:cNvSpPr txBox="1">
            <a:spLocks/>
          </p:cNvSpPr>
          <p:nvPr/>
        </p:nvSpPr>
        <p:spPr>
          <a:xfrm>
            <a:off x="1043608" y="1052736"/>
            <a:ext cx="2160240" cy="307777"/>
          </a:xfrm>
          <a:prstGeom prst="rect">
            <a:avLst/>
          </a:prstGeom>
          <a:solidFill>
            <a:schemeClr val="accent1">
              <a:lumMod val="60000"/>
              <a:lumOff val="40000"/>
            </a:schemeClr>
          </a:solidFill>
        </p:spPr>
        <p:txBody>
          <a:bodyPr vert="horz" wrap="square" lIns="91440" tIns="45720" rIns="91440" bIns="45720" rtlCol="0" anchor="ctr">
            <a:spAutoFit/>
          </a:bodyPr>
          <a:lstStyle/>
          <a:p>
            <a:pPr marR="0" lvl="0" indent="0" algn="ctr" fontAlgn="auto">
              <a:lnSpc>
                <a:spcPct val="100000"/>
              </a:lnSpc>
              <a:spcBef>
                <a:spcPct val="0"/>
              </a:spcBef>
              <a:spcAft>
                <a:spcPts val="0"/>
              </a:spcAft>
              <a:buClrTx/>
              <a:buSzTx/>
              <a:buFontTx/>
              <a:buNone/>
              <a:tabLst/>
              <a:defRPr/>
            </a:pPr>
            <a:r>
              <a:rPr lang="it-IT" sz="1400" b="1" dirty="0" err="1" smtClean="0">
                <a:solidFill>
                  <a:schemeClr val="tx2"/>
                </a:solidFill>
                <a:latin typeface="+mj-lt"/>
                <a:ea typeface="+mj-ea"/>
                <a:cs typeface="+mj-cs"/>
              </a:rPr>
              <a:t>Initial</a:t>
            </a:r>
            <a:r>
              <a:rPr lang="it-IT" sz="1400" b="1" dirty="0" smtClean="0">
                <a:solidFill>
                  <a:schemeClr val="tx2"/>
                </a:solidFill>
                <a:latin typeface="+mj-lt"/>
                <a:ea typeface="+mj-ea"/>
                <a:cs typeface="+mj-cs"/>
              </a:rPr>
              <a:t> </a:t>
            </a:r>
            <a:r>
              <a:rPr lang="it-IT" sz="1400" b="1" dirty="0" err="1" smtClean="0">
                <a:solidFill>
                  <a:schemeClr val="tx2"/>
                </a:solidFill>
                <a:latin typeface="+mj-lt"/>
                <a:ea typeface="+mj-ea"/>
                <a:cs typeface="+mj-cs"/>
              </a:rPr>
              <a:t>assessment</a:t>
            </a:r>
            <a:endParaRPr lang="it-IT" sz="1400" b="1" dirty="0" smtClean="0">
              <a:solidFill>
                <a:schemeClr val="tx2"/>
              </a:solidFill>
              <a:latin typeface="+mj-lt"/>
              <a:ea typeface="+mj-ea"/>
              <a:cs typeface="+mj-cs"/>
            </a:endParaRPr>
          </a:p>
        </p:txBody>
      </p:sp>
      <p:sp>
        <p:nvSpPr>
          <p:cNvPr id="16" name="Titolo 1"/>
          <p:cNvSpPr txBox="1">
            <a:spLocks/>
          </p:cNvSpPr>
          <p:nvPr/>
        </p:nvSpPr>
        <p:spPr>
          <a:xfrm>
            <a:off x="1691680" y="620688"/>
            <a:ext cx="6172200" cy="384175"/>
          </a:xfrm>
          <a:prstGeom prst="rect">
            <a:avLst/>
          </a:prstGeom>
          <a:solidFill>
            <a:schemeClr val="bg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none" spc="0" normalizeH="0" baseline="0" noProof="0" dirty="0" smtClean="0">
                <a:ln>
                  <a:noFill/>
                </a:ln>
                <a:solidFill>
                  <a:srgbClr val="FF0000"/>
                </a:solidFill>
                <a:effectLst/>
                <a:uLnTx/>
                <a:uFillTx/>
                <a:latin typeface="+mj-lt"/>
                <a:ea typeface="+mj-ea"/>
                <a:cs typeface="+mj-cs"/>
              </a:rPr>
              <a:t>Report MSFD</a:t>
            </a:r>
          </a:p>
        </p:txBody>
      </p:sp>
      <p:cxnSp>
        <p:nvCxnSpPr>
          <p:cNvPr id="17" name="Connettore 2 16"/>
          <p:cNvCxnSpPr/>
          <p:nvPr/>
        </p:nvCxnSpPr>
        <p:spPr>
          <a:xfrm>
            <a:off x="4572000" y="2852936"/>
            <a:ext cx="0" cy="1000461"/>
          </a:xfrm>
          <a:prstGeom prst="straightConnector1">
            <a:avLst/>
          </a:prstGeom>
          <a:ln w="5715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3059832" y="3140968"/>
            <a:ext cx="1224136" cy="936104"/>
          </a:xfrm>
          <a:prstGeom prst="straightConnector1">
            <a:avLst/>
          </a:prstGeom>
          <a:ln w="5715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Rettangolo arrotondato 19"/>
          <p:cNvSpPr/>
          <p:nvPr/>
        </p:nvSpPr>
        <p:spPr>
          <a:xfrm>
            <a:off x="3563888" y="4149080"/>
            <a:ext cx="2880320" cy="64807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t>REPORTNET</a:t>
            </a:r>
            <a:endParaRPr lang="it-IT" sz="3200" b="1" dirty="0"/>
          </a:p>
        </p:txBody>
      </p:sp>
      <p:sp>
        <p:nvSpPr>
          <p:cNvPr id="21" name="Titolo 1"/>
          <p:cNvSpPr txBox="1">
            <a:spLocks/>
          </p:cNvSpPr>
          <p:nvPr/>
        </p:nvSpPr>
        <p:spPr>
          <a:xfrm>
            <a:off x="3203848" y="1052736"/>
            <a:ext cx="2376264" cy="307777"/>
          </a:xfrm>
          <a:prstGeom prst="rect">
            <a:avLst/>
          </a:prstGeom>
          <a:solidFill>
            <a:srgbClr val="92D050"/>
          </a:solidFill>
        </p:spPr>
        <p:txBody>
          <a:bodyPr vert="horz" wrap="square" lIns="91440" tIns="45720" rIns="91440" bIns="45720" rtlCol="0" anchor="ctr">
            <a:spAutoFit/>
          </a:bodyPr>
          <a:lstStyle/>
          <a:p>
            <a:pPr marR="0" lvl="0" indent="0" algn="ctr" fontAlgn="auto">
              <a:lnSpc>
                <a:spcPct val="100000"/>
              </a:lnSpc>
              <a:spcBef>
                <a:spcPct val="0"/>
              </a:spcBef>
              <a:spcAft>
                <a:spcPts val="0"/>
              </a:spcAft>
              <a:buClrTx/>
              <a:buSzTx/>
              <a:buFontTx/>
              <a:buNone/>
              <a:tabLst/>
              <a:defRPr/>
            </a:pPr>
            <a:r>
              <a:rPr lang="it-IT" sz="1400" b="1" dirty="0" err="1" smtClean="0">
                <a:solidFill>
                  <a:schemeClr val="tx2"/>
                </a:solidFill>
                <a:latin typeface="+mj-lt"/>
                <a:ea typeface="+mj-ea"/>
                <a:cs typeface="+mj-cs"/>
              </a:rPr>
              <a:t>Determination</a:t>
            </a:r>
            <a:r>
              <a:rPr lang="it-IT" sz="1400" b="1" dirty="0" smtClean="0">
                <a:solidFill>
                  <a:schemeClr val="tx2"/>
                </a:solidFill>
                <a:latin typeface="+mj-lt"/>
                <a:ea typeface="+mj-ea"/>
                <a:cs typeface="+mj-cs"/>
              </a:rPr>
              <a:t> </a:t>
            </a:r>
            <a:r>
              <a:rPr lang="it-IT" sz="1400" b="1" dirty="0" err="1" smtClean="0">
                <a:solidFill>
                  <a:schemeClr val="tx2"/>
                </a:solidFill>
                <a:latin typeface="+mj-lt"/>
                <a:ea typeface="+mj-ea"/>
                <a:cs typeface="+mj-cs"/>
              </a:rPr>
              <a:t>of</a:t>
            </a:r>
            <a:r>
              <a:rPr lang="it-IT" sz="1400" b="1" dirty="0" smtClean="0">
                <a:solidFill>
                  <a:schemeClr val="tx2"/>
                </a:solidFill>
                <a:latin typeface="+mj-lt"/>
                <a:ea typeface="+mj-ea"/>
                <a:cs typeface="+mj-cs"/>
              </a:rPr>
              <a:t> GES</a:t>
            </a:r>
          </a:p>
        </p:txBody>
      </p:sp>
      <p:sp>
        <p:nvSpPr>
          <p:cNvPr id="22" name="Titolo 1"/>
          <p:cNvSpPr txBox="1">
            <a:spLocks/>
          </p:cNvSpPr>
          <p:nvPr/>
        </p:nvSpPr>
        <p:spPr>
          <a:xfrm>
            <a:off x="5508104" y="1052736"/>
            <a:ext cx="3528392" cy="307777"/>
          </a:xfrm>
          <a:prstGeom prst="rect">
            <a:avLst/>
          </a:prstGeom>
          <a:solidFill>
            <a:srgbClr val="FFFF00"/>
          </a:solidFill>
        </p:spPr>
        <p:txBody>
          <a:bodyPr vert="horz" wrap="square" lIns="91440" tIns="45720" rIns="91440" bIns="45720" rtlCol="0" anchor="ctr">
            <a:spAutoFit/>
          </a:bodyPr>
          <a:lstStyle/>
          <a:p>
            <a:pPr marR="0" lvl="0" indent="0" algn="ctr" fontAlgn="auto">
              <a:lnSpc>
                <a:spcPct val="100000"/>
              </a:lnSpc>
              <a:spcBef>
                <a:spcPct val="0"/>
              </a:spcBef>
              <a:spcAft>
                <a:spcPts val="0"/>
              </a:spcAft>
              <a:buClrTx/>
              <a:buSzTx/>
              <a:buFontTx/>
              <a:buNone/>
              <a:tabLst/>
              <a:defRPr/>
            </a:pPr>
            <a:r>
              <a:rPr lang="it-IT" sz="1400" b="1" dirty="0" smtClean="0">
                <a:solidFill>
                  <a:schemeClr val="tx2"/>
                </a:solidFill>
              </a:rPr>
              <a:t>Establishment </a:t>
            </a:r>
            <a:r>
              <a:rPr lang="it-IT" sz="1400" b="1" dirty="0" err="1" smtClean="0">
                <a:solidFill>
                  <a:schemeClr val="tx2"/>
                </a:solidFill>
              </a:rPr>
              <a:t>of</a:t>
            </a:r>
            <a:r>
              <a:rPr lang="it-IT" sz="1400" b="1" dirty="0" smtClean="0">
                <a:solidFill>
                  <a:schemeClr val="tx2"/>
                </a:solidFill>
              </a:rPr>
              <a:t> </a:t>
            </a:r>
            <a:r>
              <a:rPr lang="it-IT" sz="1400" b="1" dirty="0" err="1" smtClean="0">
                <a:solidFill>
                  <a:schemeClr val="tx2"/>
                </a:solidFill>
              </a:rPr>
              <a:t>environmental</a:t>
            </a:r>
            <a:r>
              <a:rPr lang="it-IT" sz="1400" b="1" dirty="0" smtClean="0">
                <a:solidFill>
                  <a:schemeClr val="tx2"/>
                </a:solidFill>
              </a:rPr>
              <a:t> target</a:t>
            </a:r>
            <a:endParaRPr lang="it-IT" sz="1400" b="1" dirty="0">
              <a:solidFill>
                <a:schemeClr val="tx2"/>
              </a:solidFill>
            </a:endParaRPr>
          </a:p>
        </p:txBody>
      </p:sp>
      <p:sp>
        <p:nvSpPr>
          <p:cNvPr id="23" name="Titolo 1"/>
          <p:cNvSpPr txBox="1">
            <a:spLocks/>
          </p:cNvSpPr>
          <p:nvPr/>
        </p:nvSpPr>
        <p:spPr>
          <a:xfrm>
            <a:off x="1259632" y="1628800"/>
            <a:ext cx="1939206" cy="1098604"/>
          </a:xfrm>
          <a:prstGeom prst="rect">
            <a:avLst/>
          </a:prstGeom>
          <a:solidFill>
            <a:schemeClr val="accent1">
              <a:lumMod val="20000"/>
              <a:lumOff val="80000"/>
            </a:schemeClr>
          </a:solidFill>
        </p:spPr>
        <p:txBody>
          <a:bodyPr vert="horz" wrap="square" lIns="91440" tIns="45720" rIns="91440" bIns="45720" rtlCol="0" anchor="ctr">
            <a:noAutofit/>
          </a:bodyPr>
          <a:lstStyle/>
          <a:p>
            <a:pPr lvl="0" algn="ctr">
              <a:spcBef>
                <a:spcPct val="0"/>
              </a:spcBef>
            </a:pPr>
            <a:r>
              <a:rPr lang="it-IT" sz="1400" b="1" u="sng" dirty="0" err="1">
                <a:solidFill>
                  <a:schemeClr val="accent4">
                    <a:lumMod val="75000"/>
                  </a:schemeClr>
                </a:solidFill>
                <a:latin typeface="+mj-lt"/>
                <a:ea typeface="+mj-ea"/>
                <a:cs typeface="+mj-cs"/>
              </a:rPr>
              <a:t>Paper</a:t>
            </a:r>
            <a:r>
              <a:rPr lang="it-IT" sz="1400" b="1" u="sng" dirty="0">
                <a:solidFill>
                  <a:schemeClr val="accent4">
                    <a:lumMod val="75000"/>
                  </a:schemeClr>
                </a:solidFill>
                <a:latin typeface="+mj-lt"/>
                <a:ea typeface="+mj-ea"/>
                <a:cs typeface="+mj-cs"/>
              </a:rPr>
              <a:t> report</a:t>
            </a:r>
          </a:p>
          <a:p>
            <a:pPr lvl="0" algn="ctr">
              <a:spcBef>
                <a:spcPct val="0"/>
              </a:spcBef>
            </a:pPr>
            <a:r>
              <a:rPr lang="it-IT" sz="1400" b="1" i="1" dirty="0" err="1" smtClean="0">
                <a:solidFill>
                  <a:schemeClr val="accent1"/>
                </a:solidFill>
                <a:latin typeface="+mj-lt"/>
                <a:ea typeface="+mj-ea"/>
                <a:cs typeface="+mj-cs"/>
              </a:rPr>
              <a:t>General</a:t>
            </a:r>
            <a:r>
              <a:rPr lang="it-IT" sz="1400" b="1" i="1" dirty="0" smtClean="0">
                <a:solidFill>
                  <a:schemeClr val="accent1"/>
                </a:solidFill>
                <a:latin typeface="+mj-lt"/>
                <a:ea typeface="+mj-ea"/>
                <a:cs typeface="+mj-cs"/>
              </a:rPr>
              <a:t> </a:t>
            </a:r>
            <a:r>
              <a:rPr lang="it-IT" sz="1400" b="1" i="1" dirty="0" err="1" smtClean="0">
                <a:solidFill>
                  <a:schemeClr val="accent1"/>
                </a:solidFill>
                <a:latin typeface="+mj-lt"/>
                <a:ea typeface="+mj-ea"/>
                <a:cs typeface="+mj-cs"/>
              </a:rPr>
              <a:t>context</a:t>
            </a:r>
            <a:r>
              <a:rPr lang="it-IT" sz="1400" b="1" i="1" dirty="0" smtClean="0">
                <a:solidFill>
                  <a:schemeClr val="accent1"/>
                </a:solidFill>
                <a:latin typeface="+mj-lt"/>
                <a:ea typeface="+mj-ea"/>
                <a:cs typeface="+mj-cs"/>
              </a:rPr>
              <a:t>, </a:t>
            </a:r>
            <a:r>
              <a:rPr lang="it-IT" sz="1400" b="1" i="1" dirty="0" err="1" smtClean="0">
                <a:solidFill>
                  <a:schemeClr val="accent1"/>
                </a:solidFill>
                <a:latin typeface="+mj-lt"/>
                <a:ea typeface="+mj-ea"/>
                <a:cs typeface="+mj-cs"/>
              </a:rPr>
              <a:t>methodologies</a:t>
            </a:r>
            <a:r>
              <a:rPr lang="it-IT" sz="1400" b="1" dirty="0" smtClean="0">
                <a:solidFill>
                  <a:schemeClr val="accent1"/>
                </a:solidFill>
                <a:latin typeface="+mj-lt"/>
                <a:ea typeface="+mj-ea"/>
                <a:cs typeface="+mj-cs"/>
              </a:rPr>
              <a:t>,</a:t>
            </a:r>
          </a:p>
          <a:p>
            <a:pPr lvl="0" algn="ctr">
              <a:spcBef>
                <a:spcPct val="0"/>
              </a:spcBef>
            </a:pPr>
            <a:r>
              <a:rPr lang="it-IT" sz="1400" b="1" i="1" dirty="0" smtClean="0">
                <a:solidFill>
                  <a:schemeClr val="accent1"/>
                </a:solidFill>
                <a:latin typeface="+mj-lt"/>
                <a:ea typeface="+mj-ea"/>
                <a:cs typeface="+mj-cs"/>
              </a:rPr>
              <a:t>Executive </a:t>
            </a:r>
            <a:r>
              <a:rPr lang="it-IT" sz="1400" b="1" i="1" dirty="0" err="1" smtClean="0">
                <a:solidFill>
                  <a:schemeClr val="accent1"/>
                </a:solidFill>
                <a:latin typeface="+mj-lt"/>
                <a:ea typeface="+mj-ea"/>
                <a:cs typeface="+mj-cs"/>
              </a:rPr>
              <a:t>summary</a:t>
            </a:r>
            <a:endParaRPr lang="it-IT" sz="1400" b="1" i="1" dirty="0" smtClean="0">
              <a:solidFill>
                <a:schemeClr val="accent4">
                  <a:lumMod val="75000"/>
                </a:schemeClr>
              </a:solidFill>
              <a:latin typeface="+mj-lt"/>
              <a:ea typeface="+mj-ea"/>
              <a:cs typeface="+mj-cs"/>
            </a:endParaRPr>
          </a:p>
        </p:txBody>
      </p:sp>
      <p:sp>
        <p:nvSpPr>
          <p:cNvPr id="24" name="Titolo 1"/>
          <p:cNvSpPr txBox="1">
            <a:spLocks/>
          </p:cNvSpPr>
          <p:nvPr/>
        </p:nvSpPr>
        <p:spPr>
          <a:xfrm>
            <a:off x="3851920" y="1628800"/>
            <a:ext cx="1939206" cy="1098604"/>
          </a:xfrm>
          <a:prstGeom prst="rect">
            <a:avLst/>
          </a:prstGeom>
          <a:solidFill>
            <a:schemeClr val="accent1">
              <a:lumMod val="20000"/>
              <a:lumOff val="80000"/>
            </a:schemeClr>
          </a:solidFill>
        </p:spPr>
        <p:txBody>
          <a:bodyPr vert="horz" wrap="square" lIns="91440" tIns="45720" rIns="91440" bIns="45720" rtlCol="0" anchor="ctr">
            <a:noAutofit/>
          </a:bodyPr>
          <a:lstStyle/>
          <a:p>
            <a:pPr lvl="0" algn="ctr">
              <a:spcBef>
                <a:spcPct val="0"/>
              </a:spcBef>
            </a:pPr>
            <a:r>
              <a:rPr lang="it-IT" sz="1400" b="1" u="sng" dirty="0" smtClean="0">
                <a:solidFill>
                  <a:schemeClr val="accent4">
                    <a:lumMod val="75000"/>
                  </a:schemeClr>
                </a:solidFill>
                <a:latin typeface="+mj-lt"/>
                <a:ea typeface="+mj-ea"/>
                <a:cs typeface="+mj-cs"/>
              </a:rPr>
              <a:t>Reporting </a:t>
            </a:r>
            <a:r>
              <a:rPr lang="it-IT" sz="1400" b="1" u="sng" dirty="0" err="1" smtClean="0">
                <a:solidFill>
                  <a:schemeClr val="accent4">
                    <a:lumMod val="75000"/>
                  </a:schemeClr>
                </a:solidFill>
                <a:latin typeface="+mj-lt"/>
                <a:ea typeface="+mj-ea"/>
                <a:cs typeface="+mj-cs"/>
              </a:rPr>
              <a:t>sheets</a:t>
            </a:r>
            <a:endParaRPr lang="it-IT" sz="1400" b="1" u="sng" dirty="0" smtClean="0">
              <a:solidFill>
                <a:schemeClr val="accent4">
                  <a:lumMod val="75000"/>
                </a:schemeClr>
              </a:solidFill>
              <a:latin typeface="+mj-lt"/>
              <a:ea typeface="+mj-ea"/>
              <a:cs typeface="+mj-cs"/>
            </a:endParaRPr>
          </a:p>
          <a:p>
            <a:pPr lvl="0" algn="ctr">
              <a:spcBef>
                <a:spcPct val="0"/>
              </a:spcBef>
            </a:pPr>
            <a:r>
              <a:rPr lang="it-IT" sz="1400" b="1" i="1" dirty="0" err="1" smtClean="0">
                <a:solidFill>
                  <a:schemeClr val="accent1"/>
                </a:solidFill>
                <a:latin typeface="+mj-lt"/>
                <a:ea typeface="+mj-ea"/>
                <a:cs typeface="+mj-cs"/>
              </a:rPr>
              <a:t>Analytical</a:t>
            </a:r>
            <a:r>
              <a:rPr lang="it-IT" sz="1400" b="1" i="1" dirty="0" smtClean="0">
                <a:solidFill>
                  <a:schemeClr val="accent1"/>
                </a:solidFill>
                <a:latin typeface="+mj-lt"/>
                <a:ea typeface="+mj-ea"/>
                <a:cs typeface="+mj-cs"/>
              </a:rPr>
              <a:t> information (data)</a:t>
            </a:r>
            <a:endParaRPr lang="it-IT" sz="1400" b="1" i="1" dirty="0" smtClean="0">
              <a:solidFill>
                <a:schemeClr val="accent4">
                  <a:lumMod val="75000"/>
                </a:schemeClr>
              </a:solidFill>
              <a:latin typeface="+mj-lt"/>
              <a:ea typeface="+mj-ea"/>
              <a:cs typeface="+mj-cs"/>
            </a:endParaRPr>
          </a:p>
        </p:txBody>
      </p:sp>
      <p:sp>
        <p:nvSpPr>
          <p:cNvPr id="25" name="Titolo 1"/>
          <p:cNvSpPr txBox="1">
            <a:spLocks/>
          </p:cNvSpPr>
          <p:nvPr/>
        </p:nvSpPr>
        <p:spPr>
          <a:xfrm>
            <a:off x="6228184" y="1556792"/>
            <a:ext cx="2071330" cy="1224136"/>
          </a:xfrm>
          <a:prstGeom prst="rect">
            <a:avLst/>
          </a:prstGeom>
          <a:solidFill>
            <a:schemeClr val="accent1">
              <a:lumMod val="20000"/>
              <a:lumOff val="80000"/>
            </a:schemeClr>
          </a:solidFill>
        </p:spPr>
        <p:txBody>
          <a:bodyPr vert="horz" wrap="square" lIns="91440" tIns="45720" rIns="91440" bIns="45720" rtlCol="0" anchor="ctr">
            <a:noAutofit/>
          </a:bodyPr>
          <a:lstStyle/>
          <a:p>
            <a:pPr lvl="0" algn="ctr">
              <a:spcBef>
                <a:spcPct val="0"/>
              </a:spcBef>
            </a:pPr>
            <a:r>
              <a:rPr lang="it-IT" sz="1400" b="1" u="sng" dirty="0" err="1" smtClean="0">
                <a:solidFill>
                  <a:schemeClr val="accent4">
                    <a:lumMod val="75000"/>
                  </a:schemeClr>
                </a:solidFill>
                <a:latin typeface="+mj-lt"/>
                <a:ea typeface="+mj-ea"/>
                <a:cs typeface="+mj-cs"/>
              </a:rPr>
              <a:t>Supporting</a:t>
            </a:r>
            <a:r>
              <a:rPr lang="it-IT" sz="1400" b="1" u="sng" dirty="0" smtClean="0">
                <a:solidFill>
                  <a:schemeClr val="accent4">
                    <a:lumMod val="75000"/>
                  </a:schemeClr>
                </a:solidFill>
                <a:latin typeface="+mj-lt"/>
                <a:ea typeface="+mj-ea"/>
                <a:cs typeface="+mj-cs"/>
              </a:rPr>
              <a:t> </a:t>
            </a:r>
            <a:r>
              <a:rPr lang="it-IT" sz="1400" b="1" u="sng" dirty="0" err="1" smtClean="0">
                <a:solidFill>
                  <a:schemeClr val="accent4">
                    <a:lumMod val="75000"/>
                  </a:schemeClr>
                </a:solidFill>
                <a:latin typeface="+mj-lt"/>
                <a:ea typeface="+mj-ea"/>
                <a:cs typeface="+mj-cs"/>
              </a:rPr>
              <a:t>documents</a:t>
            </a:r>
            <a:endParaRPr lang="it-IT" sz="1400" b="1" u="sng" dirty="0" smtClean="0">
              <a:solidFill>
                <a:schemeClr val="accent4">
                  <a:lumMod val="75000"/>
                </a:schemeClr>
              </a:solidFill>
              <a:latin typeface="+mj-lt"/>
              <a:ea typeface="+mj-ea"/>
              <a:cs typeface="+mj-cs"/>
            </a:endParaRPr>
          </a:p>
          <a:p>
            <a:pPr lvl="0" algn="ctr">
              <a:spcBef>
                <a:spcPct val="0"/>
              </a:spcBef>
            </a:pPr>
            <a:r>
              <a:rPr lang="it-IT" sz="1400" b="1" i="1" dirty="0" err="1" smtClean="0">
                <a:solidFill>
                  <a:schemeClr val="accent1"/>
                </a:solidFill>
                <a:latin typeface="+mj-lt"/>
                <a:ea typeface="+mj-ea"/>
                <a:cs typeface="+mj-cs"/>
              </a:rPr>
              <a:t>Cartography</a:t>
            </a:r>
            <a:r>
              <a:rPr lang="it-IT" sz="1400" b="1" i="1" dirty="0" smtClean="0">
                <a:solidFill>
                  <a:schemeClr val="accent1"/>
                </a:solidFill>
                <a:latin typeface="+mj-lt"/>
                <a:ea typeface="+mj-ea"/>
                <a:cs typeface="+mj-cs"/>
              </a:rPr>
              <a:t>, </a:t>
            </a:r>
            <a:r>
              <a:rPr lang="it-IT" sz="1400" b="1" i="1" dirty="0" err="1" smtClean="0">
                <a:solidFill>
                  <a:schemeClr val="accent1"/>
                </a:solidFill>
                <a:latin typeface="+mj-lt"/>
                <a:ea typeface="+mj-ea"/>
                <a:cs typeface="+mj-cs"/>
              </a:rPr>
              <a:t>detailed</a:t>
            </a:r>
            <a:r>
              <a:rPr lang="it-IT" sz="1400" b="1" i="1" dirty="0" smtClean="0">
                <a:solidFill>
                  <a:schemeClr val="accent1"/>
                </a:solidFill>
                <a:latin typeface="+mj-lt"/>
                <a:ea typeface="+mj-ea"/>
                <a:cs typeface="+mj-cs"/>
              </a:rPr>
              <a:t> information, </a:t>
            </a:r>
            <a:r>
              <a:rPr lang="it-IT" sz="1400" b="1" i="1" dirty="0" err="1" smtClean="0">
                <a:solidFill>
                  <a:schemeClr val="accent1"/>
                </a:solidFill>
                <a:latin typeface="+mj-lt"/>
                <a:ea typeface="+mj-ea"/>
                <a:cs typeface="+mj-cs"/>
              </a:rPr>
              <a:t>bibliography</a:t>
            </a:r>
            <a:r>
              <a:rPr lang="it-IT" sz="1400" b="1" i="1" dirty="0" smtClean="0">
                <a:solidFill>
                  <a:schemeClr val="accent1"/>
                </a:solidFill>
                <a:latin typeface="+mj-lt"/>
                <a:ea typeface="+mj-ea"/>
                <a:cs typeface="+mj-cs"/>
              </a:rPr>
              <a:t> etc.</a:t>
            </a:r>
            <a:endParaRPr lang="it-IT" sz="1400" b="1" i="1" dirty="0" smtClean="0">
              <a:solidFill>
                <a:schemeClr val="accent4">
                  <a:lumMod val="75000"/>
                </a:schemeClr>
              </a:solidFill>
              <a:latin typeface="+mj-lt"/>
              <a:ea typeface="+mj-ea"/>
              <a:cs typeface="+mj-cs"/>
            </a:endParaRPr>
          </a:p>
        </p:txBody>
      </p:sp>
      <p:cxnSp>
        <p:nvCxnSpPr>
          <p:cNvPr id="26" name="Connettore 2 25"/>
          <p:cNvCxnSpPr/>
          <p:nvPr/>
        </p:nvCxnSpPr>
        <p:spPr>
          <a:xfrm flipH="1">
            <a:off x="5724128" y="3068960"/>
            <a:ext cx="1249862" cy="1000462"/>
          </a:xfrm>
          <a:prstGeom prst="straightConnector1">
            <a:avLst/>
          </a:prstGeom>
          <a:ln w="5715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2555776" y="2780928"/>
            <a:ext cx="1510350" cy="338554"/>
          </a:xfrm>
          <a:prstGeom prst="rect">
            <a:avLst/>
          </a:prstGeom>
          <a:solidFill>
            <a:srgbClr val="FFC000"/>
          </a:solidFill>
        </p:spPr>
        <p:txBody>
          <a:bodyPr wrap="none" rtlCol="0">
            <a:spAutoFit/>
          </a:bodyPr>
          <a:lstStyle/>
          <a:p>
            <a:r>
              <a:rPr lang="en-US" sz="1600" b="1" dirty="0" smtClean="0">
                <a:solidFill>
                  <a:schemeClr val="accent4">
                    <a:lumMod val="50000"/>
                  </a:schemeClr>
                </a:solidFill>
              </a:rPr>
              <a:t>October 2012</a:t>
            </a:r>
            <a:endParaRPr lang="en-US" sz="1600" b="1" dirty="0">
              <a:solidFill>
                <a:schemeClr val="accent4">
                  <a:lumMod val="50000"/>
                </a:schemeClr>
              </a:solidFill>
            </a:endParaRPr>
          </a:p>
        </p:txBody>
      </p:sp>
      <p:sp>
        <p:nvSpPr>
          <p:cNvPr id="28" name="CasellaDiTesto 27"/>
          <p:cNvSpPr txBox="1"/>
          <p:nvPr/>
        </p:nvSpPr>
        <p:spPr>
          <a:xfrm>
            <a:off x="7092280" y="2852936"/>
            <a:ext cx="1181734" cy="338554"/>
          </a:xfrm>
          <a:prstGeom prst="rect">
            <a:avLst/>
          </a:prstGeom>
          <a:solidFill>
            <a:srgbClr val="FFC000"/>
          </a:solidFill>
        </p:spPr>
        <p:txBody>
          <a:bodyPr wrap="none" rtlCol="0">
            <a:spAutoFit/>
          </a:bodyPr>
          <a:lstStyle/>
          <a:p>
            <a:r>
              <a:rPr lang="en-US" sz="1600" b="1" dirty="0" smtClean="0">
                <a:solidFill>
                  <a:schemeClr val="accent4">
                    <a:lumMod val="50000"/>
                  </a:schemeClr>
                </a:solidFill>
              </a:rPr>
              <a:t>April 2013</a:t>
            </a:r>
            <a:endParaRPr lang="en-US" sz="1600" b="1" dirty="0">
              <a:solidFill>
                <a:schemeClr val="accent4">
                  <a:lumMod val="50000"/>
                </a:schemeClr>
              </a:solidFill>
            </a:endParaRPr>
          </a:p>
        </p:txBody>
      </p:sp>
      <p:sp>
        <p:nvSpPr>
          <p:cNvPr id="29" name="Freccia a destra 28"/>
          <p:cNvSpPr/>
          <p:nvPr/>
        </p:nvSpPr>
        <p:spPr>
          <a:xfrm>
            <a:off x="899592" y="4110950"/>
            <a:ext cx="2604785" cy="830217"/>
          </a:xfrm>
          <a:prstGeom prst="rightArrow">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640080" tIns="0" rIns="0" bIns="0" rtlCol="0" anchor="ctr"/>
          <a:lstStyle/>
          <a:p>
            <a:pPr algn="r"/>
            <a:r>
              <a:rPr lang="it-IT" sz="1200" b="1" dirty="0" err="1" smtClean="0">
                <a:solidFill>
                  <a:srgbClr val="002060"/>
                </a:solidFill>
              </a:rPr>
              <a:t>European</a:t>
            </a:r>
            <a:r>
              <a:rPr lang="it-IT" sz="1200" b="1" dirty="0" smtClean="0">
                <a:solidFill>
                  <a:srgbClr val="002060"/>
                </a:solidFill>
              </a:rPr>
              <a:t> </a:t>
            </a:r>
            <a:r>
              <a:rPr lang="it-IT" sz="1200" b="1" dirty="0" err="1" smtClean="0">
                <a:solidFill>
                  <a:srgbClr val="002060"/>
                </a:solidFill>
              </a:rPr>
              <a:t>Environmental</a:t>
            </a:r>
            <a:r>
              <a:rPr lang="it-IT" sz="1200" b="1" dirty="0" smtClean="0">
                <a:solidFill>
                  <a:srgbClr val="002060"/>
                </a:solidFill>
              </a:rPr>
              <a:t> </a:t>
            </a:r>
            <a:r>
              <a:rPr lang="it-IT" sz="1200" b="1" dirty="0" err="1" smtClean="0">
                <a:solidFill>
                  <a:srgbClr val="002060"/>
                </a:solidFill>
              </a:rPr>
              <a:t>Agency</a:t>
            </a:r>
            <a:endParaRPr lang="it-IT" sz="1200" b="1" dirty="0">
              <a:solidFill>
                <a:srgbClr val="002060"/>
              </a:solidFill>
            </a:endParaRPr>
          </a:p>
        </p:txBody>
      </p:sp>
      <p:sp>
        <p:nvSpPr>
          <p:cNvPr id="30" name="Rettangolo arrotondato 29"/>
          <p:cNvSpPr/>
          <p:nvPr/>
        </p:nvSpPr>
        <p:spPr>
          <a:xfrm>
            <a:off x="3504377" y="5661248"/>
            <a:ext cx="2795815" cy="93610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t>WISE Marine</a:t>
            </a:r>
            <a:endParaRPr lang="it-IT" sz="3200" b="1" dirty="0"/>
          </a:p>
        </p:txBody>
      </p:sp>
      <p:sp>
        <p:nvSpPr>
          <p:cNvPr id="31" name="Freccia a sinistra 30"/>
          <p:cNvSpPr/>
          <p:nvPr/>
        </p:nvSpPr>
        <p:spPr>
          <a:xfrm>
            <a:off x="6516216" y="4077072"/>
            <a:ext cx="2185669" cy="822960"/>
          </a:xfrm>
          <a:prstGeom prst="lef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it-IT" sz="1200" b="1" dirty="0" err="1" smtClean="0"/>
              <a:t>European</a:t>
            </a:r>
            <a:r>
              <a:rPr lang="it-IT" sz="1200" b="1" dirty="0" smtClean="0"/>
              <a:t> </a:t>
            </a:r>
            <a:r>
              <a:rPr lang="it-IT" sz="1200" b="1" dirty="0" err="1" smtClean="0"/>
              <a:t>Commission</a:t>
            </a:r>
            <a:endParaRPr lang="it-IT" sz="1200" b="1" dirty="0"/>
          </a:p>
        </p:txBody>
      </p:sp>
      <p:sp>
        <p:nvSpPr>
          <p:cNvPr id="32" name="Freccia a destra 31"/>
          <p:cNvSpPr/>
          <p:nvPr/>
        </p:nvSpPr>
        <p:spPr>
          <a:xfrm rot="5400000">
            <a:off x="4505178" y="5130894"/>
            <a:ext cx="581966" cy="365760"/>
          </a:xfrm>
          <a:prstGeom prst="rightArrow">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3" name="Connettore 2 32"/>
          <p:cNvCxnSpPr/>
          <p:nvPr/>
        </p:nvCxnSpPr>
        <p:spPr>
          <a:xfrm flipV="1">
            <a:off x="4788024" y="2852936"/>
            <a:ext cx="0" cy="925946"/>
          </a:xfrm>
          <a:prstGeom prst="straightConnector1">
            <a:avLst/>
          </a:prstGeom>
          <a:ln w="5715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4932040" y="3284984"/>
            <a:ext cx="996426" cy="369332"/>
          </a:xfrm>
          <a:prstGeom prst="rect">
            <a:avLst/>
          </a:prstGeom>
          <a:solidFill>
            <a:srgbClr val="FF0000"/>
          </a:solidFill>
        </p:spPr>
        <p:txBody>
          <a:bodyPr wrap="square" rtlCol="0">
            <a:spAutoFit/>
          </a:bodyPr>
          <a:lstStyle/>
          <a:p>
            <a:r>
              <a:rPr lang="en-US" dirty="0" smtClean="0"/>
              <a:t>QA/QC</a:t>
            </a:r>
            <a:endParaRPr lang="en-US" dirty="0"/>
          </a:p>
        </p:txBody>
      </p:sp>
      <p:sp>
        <p:nvSpPr>
          <p:cNvPr id="35" name="Freccia a sinistra 34"/>
          <p:cNvSpPr/>
          <p:nvPr/>
        </p:nvSpPr>
        <p:spPr>
          <a:xfrm flipH="1">
            <a:off x="336278" y="2264484"/>
            <a:ext cx="839379" cy="822960"/>
          </a:xfrm>
          <a:prstGeom prst="left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it-IT" sz="1200" b="1" dirty="0" smtClean="0"/>
              <a:t>Italy</a:t>
            </a:r>
            <a:endParaRPr lang="it-IT" sz="1200" b="1" dirty="0"/>
          </a:p>
        </p:txBody>
      </p:sp>
      <p:sp>
        <p:nvSpPr>
          <p:cNvPr id="36" name="Freccia a destra 35"/>
          <p:cNvSpPr/>
          <p:nvPr/>
        </p:nvSpPr>
        <p:spPr>
          <a:xfrm>
            <a:off x="6372200" y="5949280"/>
            <a:ext cx="727409" cy="440663"/>
          </a:xfrm>
          <a:prstGeom prst="rightArrow">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7" name="Immagine 36"/>
          <p:cNvPicPr>
            <a:picLocks noChangeAspect="1"/>
          </p:cNvPicPr>
          <p:nvPr/>
        </p:nvPicPr>
        <p:blipFill rotWithShape="1">
          <a:blip r:embed="rId4"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r="62900"/>
          <a:stretch/>
        </p:blipFill>
        <p:spPr>
          <a:xfrm>
            <a:off x="7256692" y="5949280"/>
            <a:ext cx="1887308" cy="442353"/>
          </a:xfrm>
          <a:prstGeom prst="rect">
            <a:avLst/>
          </a:prstGeom>
        </p:spPr>
      </p:pic>
      <p:pic>
        <p:nvPicPr>
          <p:cNvPr id="38" name="Immagine 37"/>
          <p:cNvPicPr>
            <a:picLocks noChangeAspect="1"/>
          </p:cNvPicPr>
          <p:nvPr/>
        </p:nvPicPr>
        <p:blipFill rotWithShape="1">
          <a:blip r:embed="rId5"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r="77381"/>
          <a:stretch/>
        </p:blipFill>
        <p:spPr>
          <a:xfrm>
            <a:off x="467544" y="5805264"/>
            <a:ext cx="2068332" cy="754380"/>
          </a:xfrm>
          <a:prstGeom prst="rect">
            <a:avLst/>
          </a:prstGeom>
        </p:spPr>
      </p:pic>
      <p:sp>
        <p:nvSpPr>
          <p:cNvPr id="39" name="Freccia a destra 38"/>
          <p:cNvSpPr/>
          <p:nvPr/>
        </p:nvSpPr>
        <p:spPr>
          <a:xfrm rot="10800000">
            <a:off x="2699792" y="5949280"/>
            <a:ext cx="727409" cy="440663"/>
          </a:xfrm>
          <a:prstGeom prst="rightArrow">
            <a:avLst/>
          </a:prstGeom>
          <a:solidFill>
            <a:srgbClr val="FFFF99"/>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ppt_x"/>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circle(in)">
                                      <p:cBhvr>
                                        <p:cTn id="61" dur="2000"/>
                                        <p:tgtEl>
                                          <p:spTgt spid="33"/>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circle(in)">
                                      <p:cBhvr>
                                        <p:cTn id="64" dur="20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fill="hold"/>
                                        <p:tgtEl>
                                          <p:spTgt spid="32"/>
                                        </p:tgtEl>
                                        <p:attrNameLst>
                                          <p:attrName>ppt_x</p:attrName>
                                        </p:attrNameLst>
                                      </p:cBhvr>
                                      <p:tavLst>
                                        <p:tav tm="0">
                                          <p:val>
                                            <p:strVal val="#ppt_x"/>
                                          </p:val>
                                        </p:tav>
                                        <p:tav tm="100000">
                                          <p:val>
                                            <p:strVal val="#ppt_x"/>
                                          </p:val>
                                        </p:tav>
                                      </p:tavLst>
                                    </p:anim>
                                    <p:anim calcmode="lin" valueType="num">
                                      <p:cBhvr additive="base">
                                        <p:cTn id="70" dur="500" fill="hold"/>
                                        <p:tgtEl>
                                          <p:spTgt spid="3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par>
                                <p:cTn id="80" presetID="10" presetClass="entr" presetSubtype="0" fill="hold"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par>
                                <p:cTn id="86" presetID="10" presetClass="entr" presetSubtype="0"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5" grpId="0" animBg="1"/>
      <p:bldP spid="27" grpId="0" animBg="1"/>
      <p:bldP spid="28" grpId="0" animBg="1"/>
      <p:bldP spid="29" grpId="0" animBg="1"/>
      <p:bldP spid="30" grpId="0" animBg="1"/>
      <p:bldP spid="31" grpId="0" animBg="1"/>
      <p:bldP spid="32" grpId="0" animBg="1"/>
      <p:bldP spid="34" grpId="0" animBg="1"/>
      <p:bldP spid="35" grpId="0" animBg="1"/>
      <p:bldP spid="36" grpId="0" animBg="1"/>
      <p:bldP spid="39"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10" name="Immagine 9" descr="ISPRA-RGB-BAND.gif"/>
          <p:cNvPicPr>
            <a:picLocks noChangeAspect="1"/>
          </p:cNvPicPr>
          <p:nvPr/>
        </p:nvPicPr>
        <p:blipFill>
          <a:blip r:embed="rId2" cstate="print"/>
          <a:stretch>
            <a:fillRect/>
          </a:stretch>
        </p:blipFill>
        <p:spPr>
          <a:xfrm>
            <a:off x="251520" y="404664"/>
            <a:ext cx="787255" cy="332656"/>
          </a:xfrm>
          <a:prstGeom prst="rect">
            <a:avLst/>
          </a:prstGeom>
        </p:spPr>
      </p:pic>
      <p:pic>
        <p:nvPicPr>
          <p:cNvPr id="4"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sp>
        <p:nvSpPr>
          <p:cNvPr id="5" name="CasellaDiTesto 4"/>
          <p:cNvSpPr txBox="1"/>
          <p:nvPr/>
        </p:nvSpPr>
        <p:spPr>
          <a:xfrm>
            <a:off x="251520" y="6453336"/>
            <a:ext cx="1224136" cy="369332"/>
          </a:xfrm>
          <a:prstGeom prst="rect">
            <a:avLst/>
          </a:prstGeom>
          <a:noFill/>
        </p:spPr>
        <p:txBody>
          <a:bodyPr wrap="square" rtlCol="0">
            <a:spAutoFit/>
          </a:bodyPr>
          <a:lstStyle/>
          <a:p>
            <a:endParaRPr lang="it-IT" dirty="0"/>
          </a:p>
        </p:txBody>
      </p:sp>
      <p:pic>
        <p:nvPicPr>
          <p:cNvPr id="6" name="Immagine 5" descr="ISPRA-RGB-BAND.gif"/>
          <p:cNvPicPr>
            <a:picLocks noChangeAspect="1"/>
          </p:cNvPicPr>
          <p:nvPr/>
        </p:nvPicPr>
        <p:blipFill>
          <a:blip r:embed="rId2" cstate="print"/>
          <a:stretch>
            <a:fillRect/>
          </a:stretch>
        </p:blipFill>
        <p:spPr>
          <a:xfrm>
            <a:off x="179512" y="332656"/>
            <a:ext cx="957668" cy="404664"/>
          </a:xfrm>
          <a:prstGeom prst="rect">
            <a:avLst/>
          </a:prstGeom>
        </p:spPr>
      </p:pic>
      <p:pic>
        <p:nvPicPr>
          <p:cNvPr id="7"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grpSp>
        <p:nvGrpSpPr>
          <p:cNvPr id="8" name="Gruppo 7"/>
          <p:cNvGrpSpPr/>
          <p:nvPr/>
        </p:nvGrpSpPr>
        <p:grpSpPr>
          <a:xfrm>
            <a:off x="683568" y="260648"/>
            <a:ext cx="8707542" cy="6087350"/>
            <a:chOff x="112930" y="221970"/>
            <a:chExt cx="8896350" cy="6424251"/>
          </a:xfrm>
        </p:grpSpPr>
        <p:cxnSp>
          <p:nvCxnSpPr>
            <p:cNvPr id="9" name="Connettore 1 8"/>
            <p:cNvCxnSpPr/>
            <p:nvPr/>
          </p:nvCxnSpPr>
          <p:spPr>
            <a:xfrm>
              <a:off x="112930" y="619125"/>
              <a:ext cx="8896350" cy="0"/>
            </a:xfrm>
            <a:prstGeom prst="line">
              <a:avLst/>
            </a:prstGeom>
            <a:noFill/>
            <a:ln w="9525" cap="flat" cmpd="sng" algn="ctr">
              <a:solidFill>
                <a:sysClr val="window" lastClr="FFFFFF"/>
              </a:solidFill>
              <a:prstDash val="solid"/>
            </a:ln>
            <a:effectLst/>
          </p:spPr>
        </p:cxnSp>
        <p:sp>
          <p:nvSpPr>
            <p:cNvPr id="11" name="CasellaDiTesto 10"/>
            <p:cNvSpPr txBox="1"/>
            <p:nvPr/>
          </p:nvSpPr>
          <p:spPr>
            <a:xfrm>
              <a:off x="5330388" y="221970"/>
              <a:ext cx="3678892"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cs typeface="Times New Roman" pitchFamily="18" charset="0"/>
                </a:rPr>
                <a:t>La Direttiva Quadro  sulla Strategia per l’Ambiente Marino</a:t>
              </a:r>
              <a:endParaRPr kumimoji="0" lang="it-IT" sz="1200" b="1" i="0" u="none" strike="noStrike" kern="0" cap="none" spc="0" normalizeH="0" baseline="0" noProof="0" dirty="0">
                <a:ln>
                  <a:noFill/>
                </a:ln>
                <a:solidFill>
                  <a:sysClr val="window" lastClr="FFFFFF"/>
                </a:solidFill>
                <a:effectLst/>
                <a:uLnTx/>
                <a:uFillTx/>
                <a:cs typeface="Times New Roman" pitchFamily="18" charset="0"/>
              </a:endParaRPr>
            </a:p>
          </p:txBody>
        </p:sp>
        <p:sp>
          <p:nvSpPr>
            <p:cNvPr id="12" name="Titolo 1"/>
            <p:cNvSpPr txBox="1">
              <a:spLocks/>
            </p:cNvSpPr>
            <p:nvPr/>
          </p:nvSpPr>
          <p:spPr>
            <a:xfrm>
              <a:off x="1485900" y="835025"/>
              <a:ext cx="6172200" cy="384175"/>
            </a:xfrm>
            <a:prstGeom prst="rect">
              <a:avLst/>
            </a:prstGeom>
            <a:solidFill>
              <a:sysClr val="window" lastClr="FFFFFF">
                <a:lumMod val="95000"/>
              </a:sys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none" spc="0" normalizeH="0" baseline="0" noProof="0" dirty="0" smtClean="0">
                  <a:ln>
                    <a:noFill/>
                  </a:ln>
                  <a:solidFill>
                    <a:srgbClr val="FF0000"/>
                  </a:solidFill>
                  <a:effectLst/>
                  <a:uLnTx/>
                  <a:uFillTx/>
                  <a:latin typeface="Calibri"/>
                  <a:ea typeface="+mj-ea"/>
                  <a:cs typeface="+mj-cs"/>
                </a:rPr>
                <a:t>TIMING</a:t>
              </a:r>
            </a:p>
          </p:txBody>
        </p:sp>
        <p:sp>
          <p:nvSpPr>
            <p:cNvPr id="13" name="CasellaDiTesto 12"/>
            <p:cNvSpPr txBox="1"/>
            <p:nvPr/>
          </p:nvSpPr>
          <p:spPr>
            <a:xfrm>
              <a:off x="1948743" y="2221474"/>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G</a:t>
              </a:r>
              <a:endParaRPr kumimoji="0" lang="it-IT" sz="1200" b="1" i="0" u="none" strike="noStrike" kern="0" cap="none" spc="0" normalizeH="0" baseline="0" noProof="0" dirty="0">
                <a:ln>
                  <a:noFill/>
                </a:ln>
                <a:solidFill>
                  <a:sysClr val="window" lastClr="FFFFFF"/>
                </a:solidFill>
                <a:effectLst/>
                <a:uLnTx/>
                <a:uFillTx/>
              </a:endParaRPr>
            </a:p>
          </p:txBody>
        </p:sp>
        <p:sp>
          <p:nvSpPr>
            <p:cNvPr id="14" name="CasellaDiTesto 13"/>
            <p:cNvSpPr txBox="1"/>
            <p:nvPr/>
          </p:nvSpPr>
          <p:spPr>
            <a:xfrm>
              <a:off x="2497383" y="2221474"/>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ysClr val="window" lastClr="FFFFFF"/>
                  </a:solidFill>
                  <a:effectLst/>
                  <a:uLnTx/>
                  <a:uFillTx/>
                </a:rPr>
                <a:t>F</a:t>
              </a:r>
            </a:p>
          </p:txBody>
        </p:sp>
        <p:sp>
          <p:nvSpPr>
            <p:cNvPr id="15" name="CasellaDiTesto 14"/>
            <p:cNvSpPr txBox="1"/>
            <p:nvPr/>
          </p:nvSpPr>
          <p:spPr>
            <a:xfrm>
              <a:off x="3046023" y="2221474"/>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M</a:t>
              </a:r>
              <a:endParaRPr kumimoji="0" lang="it-IT" sz="1200" b="1" i="0" u="none" strike="noStrike" kern="0" cap="none" spc="0" normalizeH="0" baseline="0" noProof="0" dirty="0">
                <a:ln>
                  <a:noFill/>
                </a:ln>
                <a:solidFill>
                  <a:sysClr val="window" lastClr="FFFFFF"/>
                </a:solidFill>
                <a:effectLst/>
                <a:uLnTx/>
                <a:uFillTx/>
              </a:endParaRPr>
            </a:p>
          </p:txBody>
        </p:sp>
        <p:sp>
          <p:nvSpPr>
            <p:cNvPr id="16" name="CasellaDiTesto 15"/>
            <p:cNvSpPr txBox="1"/>
            <p:nvPr/>
          </p:nvSpPr>
          <p:spPr>
            <a:xfrm>
              <a:off x="3594663" y="2221474"/>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A</a:t>
              </a:r>
              <a:endParaRPr kumimoji="0" lang="it-IT" sz="1200" b="1" i="0" u="none" strike="noStrike" kern="0" cap="none" spc="0" normalizeH="0" baseline="0" noProof="0" dirty="0">
                <a:ln>
                  <a:noFill/>
                </a:ln>
                <a:solidFill>
                  <a:sysClr val="window" lastClr="FFFFFF"/>
                </a:solidFill>
                <a:effectLst/>
                <a:uLnTx/>
                <a:uFillTx/>
              </a:endParaRPr>
            </a:p>
          </p:txBody>
        </p:sp>
        <p:sp>
          <p:nvSpPr>
            <p:cNvPr id="17" name="CasellaDiTesto 16"/>
            <p:cNvSpPr txBox="1"/>
            <p:nvPr/>
          </p:nvSpPr>
          <p:spPr>
            <a:xfrm>
              <a:off x="4143303" y="2221474"/>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M</a:t>
              </a:r>
              <a:endParaRPr kumimoji="0" lang="it-IT" sz="1200" b="1" i="0" u="none" strike="noStrike" kern="0" cap="none" spc="0" normalizeH="0" baseline="0" noProof="0" dirty="0">
                <a:ln>
                  <a:noFill/>
                </a:ln>
                <a:solidFill>
                  <a:sysClr val="window" lastClr="FFFFFF"/>
                </a:solidFill>
                <a:effectLst/>
                <a:uLnTx/>
                <a:uFillTx/>
              </a:endParaRPr>
            </a:p>
          </p:txBody>
        </p:sp>
        <p:sp>
          <p:nvSpPr>
            <p:cNvPr id="19" name="CasellaDiTesto 18"/>
            <p:cNvSpPr txBox="1"/>
            <p:nvPr/>
          </p:nvSpPr>
          <p:spPr>
            <a:xfrm>
              <a:off x="4691943" y="2221474"/>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G</a:t>
              </a:r>
              <a:endParaRPr kumimoji="0" lang="it-IT" sz="1200" b="1" i="0" u="none" strike="noStrike" kern="0" cap="none" spc="0" normalizeH="0" baseline="0" noProof="0" dirty="0">
                <a:ln>
                  <a:noFill/>
                </a:ln>
                <a:solidFill>
                  <a:sysClr val="window" lastClr="FFFFFF"/>
                </a:solidFill>
                <a:effectLst/>
                <a:uLnTx/>
                <a:uFillTx/>
              </a:endParaRPr>
            </a:p>
          </p:txBody>
        </p:sp>
        <p:sp>
          <p:nvSpPr>
            <p:cNvPr id="20" name="CasellaDiTesto 19"/>
            <p:cNvSpPr txBox="1"/>
            <p:nvPr/>
          </p:nvSpPr>
          <p:spPr>
            <a:xfrm>
              <a:off x="5240583" y="2221474"/>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L</a:t>
              </a:r>
              <a:endParaRPr kumimoji="0" lang="it-IT" sz="1200" b="1" i="0" u="none" strike="noStrike" kern="0" cap="none" spc="0" normalizeH="0" baseline="0" noProof="0" dirty="0">
                <a:ln>
                  <a:noFill/>
                </a:ln>
                <a:solidFill>
                  <a:sysClr val="window" lastClr="FFFFFF"/>
                </a:solidFill>
                <a:effectLst/>
                <a:uLnTx/>
                <a:uFillTx/>
              </a:endParaRPr>
            </a:p>
          </p:txBody>
        </p:sp>
        <p:sp>
          <p:nvSpPr>
            <p:cNvPr id="21" name="CasellaDiTesto 20"/>
            <p:cNvSpPr txBox="1"/>
            <p:nvPr/>
          </p:nvSpPr>
          <p:spPr>
            <a:xfrm>
              <a:off x="5789223" y="2221474"/>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A</a:t>
              </a:r>
              <a:endParaRPr kumimoji="0" lang="it-IT" sz="1200" b="1" i="0" u="none" strike="noStrike" kern="0" cap="none" spc="0" normalizeH="0" baseline="0" noProof="0" dirty="0">
                <a:ln>
                  <a:noFill/>
                </a:ln>
                <a:solidFill>
                  <a:sysClr val="window" lastClr="FFFFFF"/>
                </a:solidFill>
                <a:effectLst/>
                <a:uLnTx/>
                <a:uFillTx/>
              </a:endParaRPr>
            </a:p>
          </p:txBody>
        </p:sp>
        <p:sp>
          <p:nvSpPr>
            <p:cNvPr id="22" name="CasellaDiTesto 21"/>
            <p:cNvSpPr txBox="1"/>
            <p:nvPr/>
          </p:nvSpPr>
          <p:spPr>
            <a:xfrm>
              <a:off x="6337863" y="2221474"/>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S</a:t>
              </a:r>
              <a:endParaRPr kumimoji="0" lang="it-IT" sz="1200" b="1" i="0" u="none" strike="noStrike" kern="0" cap="none" spc="0" normalizeH="0" baseline="0" noProof="0" dirty="0">
                <a:ln>
                  <a:noFill/>
                </a:ln>
                <a:solidFill>
                  <a:sysClr val="window" lastClr="FFFFFF"/>
                </a:solidFill>
                <a:effectLst/>
                <a:uLnTx/>
                <a:uFillTx/>
              </a:endParaRPr>
            </a:p>
          </p:txBody>
        </p:sp>
        <p:sp>
          <p:nvSpPr>
            <p:cNvPr id="23" name="CasellaDiTesto 22"/>
            <p:cNvSpPr txBox="1"/>
            <p:nvPr/>
          </p:nvSpPr>
          <p:spPr>
            <a:xfrm>
              <a:off x="6886503" y="2221474"/>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O</a:t>
              </a:r>
              <a:endParaRPr kumimoji="0" lang="it-IT" sz="1200" b="1" i="0" u="none" strike="noStrike" kern="0" cap="none" spc="0" normalizeH="0" baseline="0" noProof="0" dirty="0">
                <a:ln>
                  <a:noFill/>
                </a:ln>
                <a:solidFill>
                  <a:sysClr val="window" lastClr="FFFFFF"/>
                </a:solidFill>
                <a:effectLst/>
                <a:uLnTx/>
                <a:uFillTx/>
              </a:endParaRPr>
            </a:p>
          </p:txBody>
        </p:sp>
        <p:sp>
          <p:nvSpPr>
            <p:cNvPr id="24" name="CasellaDiTesto 23"/>
            <p:cNvSpPr txBox="1"/>
            <p:nvPr/>
          </p:nvSpPr>
          <p:spPr>
            <a:xfrm>
              <a:off x="7435143" y="2221474"/>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N</a:t>
              </a:r>
              <a:endParaRPr kumimoji="0" lang="it-IT" sz="1200" b="1" i="0" u="none" strike="noStrike" kern="0" cap="none" spc="0" normalizeH="0" baseline="0" noProof="0" dirty="0">
                <a:ln>
                  <a:noFill/>
                </a:ln>
                <a:solidFill>
                  <a:sysClr val="window" lastClr="FFFFFF"/>
                </a:solidFill>
                <a:effectLst/>
                <a:uLnTx/>
                <a:uFillTx/>
              </a:endParaRPr>
            </a:p>
          </p:txBody>
        </p:sp>
        <p:sp>
          <p:nvSpPr>
            <p:cNvPr id="25" name="CasellaDiTesto 24"/>
            <p:cNvSpPr txBox="1"/>
            <p:nvPr/>
          </p:nvSpPr>
          <p:spPr>
            <a:xfrm>
              <a:off x="7983783" y="2221474"/>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D</a:t>
              </a:r>
              <a:endParaRPr kumimoji="0" lang="it-IT" sz="1200" b="1" i="0" u="none" strike="noStrike" kern="0" cap="none" spc="0" normalizeH="0" baseline="0" noProof="0" dirty="0">
                <a:ln>
                  <a:noFill/>
                </a:ln>
                <a:solidFill>
                  <a:sysClr val="window" lastClr="FFFFFF"/>
                </a:solidFill>
                <a:effectLst/>
                <a:uLnTx/>
                <a:uFillTx/>
              </a:endParaRPr>
            </a:p>
          </p:txBody>
        </p:sp>
        <p:sp>
          <p:nvSpPr>
            <p:cNvPr id="26" name="CasellaDiTesto 25"/>
            <p:cNvSpPr txBox="1"/>
            <p:nvPr/>
          </p:nvSpPr>
          <p:spPr>
            <a:xfrm>
              <a:off x="714984" y="1578543"/>
              <a:ext cx="731520" cy="825811"/>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2012</a:t>
              </a:r>
              <a:endParaRPr kumimoji="0" lang="it-IT" sz="1200" b="1" i="0" u="none" strike="noStrike" kern="0" cap="none" spc="0" normalizeH="0" baseline="0" noProof="0" dirty="0">
                <a:ln>
                  <a:noFill/>
                </a:ln>
                <a:solidFill>
                  <a:sysClr val="window" lastClr="FFFFFF"/>
                </a:solidFill>
                <a:effectLst/>
                <a:uLnTx/>
                <a:uFillTx/>
              </a:endParaRPr>
            </a:p>
          </p:txBody>
        </p:sp>
        <p:sp>
          <p:nvSpPr>
            <p:cNvPr id="27" name="CasellaDiTesto 26"/>
            <p:cNvSpPr txBox="1"/>
            <p:nvPr/>
          </p:nvSpPr>
          <p:spPr>
            <a:xfrm>
              <a:off x="1948743" y="32819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G</a:t>
              </a:r>
              <a:endParaRPr kumimoji="0" lang="it-IT" sz="1200" b="1" i="0" u="none" strike="noStrike" kern="0" cap="none" spc="0" normalizeH="0" baseline="0" noProof="0" dirty="0">
                <a:ln>
                  <a:noFill/>
                </a:ln>
                <a:solidFill>
                  <a:sysClr val="window" lastClr="FFFFFF"/>
                </a:solidFill>
                <a:effectLst/>
                <a:uLnTx/>
                <a:uFillTx/>
              </a:endParaRPr>
            </a:p>
          </p:txBody>
        </p:sp>
        <p:sp>
          <p:nvSpPr>
            <p:cNvPr id="28" name="CasellaDiTesto 27"/>
            <p:cNvSpPr txBox="1"/>
            <p:nvPr/>
          </p:nvSpPr>
          <p:spPr>
            <a:xfrm>
              <a:off x="2497383" y="32819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ysClr val="window" lastClr="FFFFFF"/>
                  </a:solidFill>
                  <a:effectLst/>
                  <a:uLnTx/>
                  <a:uFillTx/>
                </a:rPr>
                <a:t>F</a:t>
              </a:r>
            </a:p>
          </p:txBody>
        </p:sp>
        <p:sp>
          <p:nvSpPr>
            <p:cNvPr id="29" name="CasellaDiTesto 28"/>
            <p:cNvSpPr txBox="1"/>
            <p:nvPr/>
          </p:nvSpPr>
          <p:spPr>
            <a:xfrm>
              <a:off x="3046023" y="32819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M</a:t>
              </a:r>
              <a:endParaRPr kumimoji="0" lang="it-IT" sz="1200" b="1" i="0" u="none" strike="noStrike" kern="0" cap="none" spc="0" normalizeH="0" baseline="0" noProof="0" dirty="0">
                <a:ln>
                  <a:noFill/>
                </a:ln>
                <a:solidFill>
                  <a:sysClr val="window" lastClr="FFFFFF"/>
                </a:solidFill>
                <a:effectLst/>
                <a:uLnTx/>
                <a:uFillTx/>
              </a:endParaRPr>
            </a:p>
          </p:txBody>
        </p:sp>
        <p:sp>
          <p:nvSpPr>
            <p:cNvPr id="30" name="CasellaDiTesto 29"/>
            <p:cNvSpPr txBox="1"/>
            <p:nvPr/>
          </p:nvSpPr>
          <p:spPr>
            <a:xfrm>
              <a:off x="3594663" y="32819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A</a:t>
              </a:r>
              <a:endParaRPr kumimoji="0" lang="it-IT" sz="1200" b="1" i="0" u="none" strike="noStrike" kern="0" cap="none" spc="0" normalizeH="0" baseline="0" noProof="0" dirty="0">
                <a:ln>
                  <a:noFill/>
                </a:ln>
                <a:solidFill>
                  <a:sysClr val="window" lastClr="FFFFFF"/>
                </a:solidFill>
                <a:effectLst/>
                <a:uLnTx/>
                <a:uFillTx/>
              </a:endParaRPr>
            </a:p>
          </p:txBody>
        </p:sp>
        <p:sp>
          <p:nvSpPr>
            <p:cNvPr id="31" name="CasellaDiTesto 30"/>
            <p:cNvSpPr txBox="1"/>
            <p:nvPr/>
          </p:nvSpPr>
          <p:spPr>
            <a:xfrm>
              <a:off x="4143303" y="32819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M</a:t>
              </a:r>
              <a:endParaRPr kumimoji="0" lang="it-IT" sz="1200" b="1" i="0" u="none" strike="noStrike" kern="0" cap="none" spc="0" normalizeH="0" baseline="0" noProof="0" dirty="0">
                <a:ln>
                  <a:noFill/>
                </a:ln>
                <a:solidFill>
                  <a:sysClr val="window" lastClr="FFFFFF"/>
                </a:solidFill>
                <a:effectLst/>
                <a:uLnTx/>
                <a:uFillTx/>
              </a:endParaRPr>
            </a:p>
          </p:txBody>
        </p:sp>
        <p:sp>
          <p:nvSpPr>
            <p:cNvPr id="32" name="CasellaDiTesto 31"/>
            <p:cNvSpPr txBox="1"/>
            <p:nvPr/>
          </p:nvSpPr>
          <p:spPr>
            <a:xfrm>
              <a:off x="4691943" y="32819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G</a:t>
              </a:r>
              <a:endParaRPr kumimoji="0" lang="it-IT" sz="1200" b="1" i="0" u="none" strike="noStrike" kern="0" cap="none" spc="0" normalizeH="0" baseline="0" noProof="0" dirty="0">
                <a:ln>
                  <a:noFill/>
                </a:ln>
                <a:solidFill>
                  <a:sysClr val="window" lastClr="FFFFFF"/>
                </a:solidFill>
                <a:effectLst/>
                <a:uLnTx/>
                <a:uFillTx/>
              </a:endParaRPr>
            </a:p>
          </p:txBody>
        </p:sp>
        <p:sp>
          <p:nvSpPr>
            <p:cNvPr id="33" name="CasellaDiTesto 32"/>
            <p:cNvSpPr txBox="1"/>
            <p:nvPr/>
          </p:nvSpPr>
          <p:spPr>
            <a:xfrm>
              <a:off x="5240583" y="32819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L</a:t>
              </a:r>
              <a:endParaRPr kumimoji="0" lang="it-IT" sz="1200" b="1" i="0" u="none" strike="noStrike" kern="0" cap="none" spc="0" normalizeH="0" baseline="0" noProof="0" dirty="0">
                <a:ln>
                  <a:noFill/>
                </a:ln>
                <a:solidFill>
                  <a:sysClr val="window" lastClr="FFFFFF"/>
                </a:solidFill>
                <a:effectLst/>
                <a:uLnTx/>
                <a:uFillTx/>
              </a:endParaRPr>
            </a:p>
          </p:txBody>
        </p:sp>
        <p:sp>
          <p:nvSpPr>
            <p:cNvPr id="34" name="CasellaDiTesto 33"/>
            <p:cNvSpPr txBox="1"/>
            <p:nvPr/>
          </p:nvSpPr>
          <p:spPr>
            <a:xfrm>
              <a:off x="5789223" y="32819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A</a:t>
              </a:r>
              <a:endParaRPr kumimoji="0" lang="it-IT" sz="1200" b="1" i="0" u="none" strike="noStrike" kern="0" cap="none" spc="0" normalizeH="0" baseline="0" noProof="0" dirty="0">
                <a:ln>
                  <a:noFill/>
                </a:ln>
                <a:solidFill>
                  <a:sysClr val="window" lastClr="FFFFFF"/>
                </a:solidFill>
                <a:effectLst/>
                <a:uLnTx/>
                <a:uFillTx/>
              </a:endParaRPr>
            </a:p>
          </p:txBody>
        </p:sp>
        <p:sp>
          <p:nvSpPr>
            <p:cNvPr id="35" name="CasellaDiTesto 34"/>
            <p:cNvSpPr txBox="1"/>
            <p:nvPr/>
          </p:nvSpPr>
          <p:spPr>
            <a:xfrm>
              <a:off x="6337863" y="32819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S</a:t>
              </a:r>
              <a:endParaRPr kumimoji="0" lang="it-IT" sz="1200" b="1" i="0" u="none" strike="noStrike" kern="0" cap="none" spc="0" normalizeH="0" baseline="0" noProof="0" dirty="0">
                <a:ln>
                  <a:noFill/>
                </a:ln>
                <a:solidFill>
                  <a:sysClr val="window" lastClr="FFFFFF"/>
                </a:solidFill>
                <a:effectLst/>
                <a:uLnTx/>
                <a:uFillTx/>
              </a:endParaRPr>
            </a:p>
          </p:txBody>
        </p:sp>
        <p:sp>
          <p:nvSpPr>
            <p:cNvPr id="36" name="CasellaDiTesto 35"/>
            <p:cNvSpPr txBox="1"/>
            <p:nvPr/>
          </p:nvSpPr>
          <p:spPr>
            <a:xfrm>
              <a:off x="6886503" y="32819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O</a:t>
              </a:r>
              <a:endParaRPr kumimoji="0" lang="it-IT" sz="1200" b="1" i="0" u="none" strike="noStrike" kern="0" cap="none" spc="0" normalizeH="0" baseline="0" noProof="0" dirty="0">
                <a:ln>
                  <a:noFill/>
                </a:ln>
                <a:solidFill>
                  <a:sysClr val="window" lastClr="FFFFFF"/>
                </a:solidFill>
                <a:effectLst/>
                <a:uLnTx/>
                <a:uFillTx/>
              </a:endParaRPr>
            </a:p>
          </p:txBody>
        </p:sp>
        <p:sp>
          <p:nvSpPr>
            <p:cNvPr id="37" name="CasellaDiTesto 36"/>
            <p:cNvSpPr txBox="1"/>
            <p:nvPr/>
          </p:nvSpPr>
          <p:spPr>
            <a:xfrm>
              <a:off x="7435143" y="32819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N</a:t>
              </a:r>
              <a:endParaRPr kumimoji="0" lang="it-IT" sz="1200" b="1" i="0" u="none" strike="noStrike" kern="0" cap="none" spc="0" normalizeH="0" baseline="0" noProof="0" dirty="0">
                <a:ln>
                  <a:noFill/>
                </a:ln>
                <a:solidFill>
                  <a:sysClr val="window" lastClr="FFFFFF"/>
                </a:solidFill>
                <a:effectLst/>
                <a:uLnTx/>
                <a:uFillTx/>
              </a:endParaRPr>
            </a:p>
          </p:txBody>
        </p:sp>
        <p:sp>
          <p:nvSpPr>
            <p:cNvPr id="38" name="CasellaDiTesto 37"/>
            <p:cNvSpPr txBox="1"/>
            <p:nvPr/>
          </p:nvSpPr>
          <p:spPr>
            <a:xfrm>
              <a:off x="7983783" y="32819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D</a:t>
              </a:r>
              <a:endParaRPr kumimoji="0" lang="it-IT" sz="1200" b="1" i="0" u="none" strike="noStrike" kern="0" cap="none" spc="0" normalizeH="0" baseline="0" noProof="0" dirty="0">
                <a:ln>
                  <a:noFill/>
                </a:ln>
                <a:solidFill>
                  <a:sysClr val="window" lastClr="FFFFFF"/>
                </a:solidFill>
                <a:effectLst/>
                <a:uLnTx/>
                <a:uFillTx/>
              </a:endParaRPr>
            </a:p>
          </p:txBody>
        </p:sp>
        <p:sp>
          <p:nvSpPr>
            <p:cNvPr id="39" name="CasellaDiTesto 38"/>
            <p:cNvSpPr txBox="1"/>
            <p:nvPr/>
          </p:nvSpPr>
          <p:spPr>
            <a:xfrm>
              <a:off x="714984" y="2639010"/>
              <a:ext cx="731520" cy="825811"/>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2013</a:t>
              </a:r>
              <a:endParaRPr kumimoji="0" lang="it-IT" sz="1200" b="1" i="0" u="none" strike="noStrike" kern="0" cap="none" spc="0" normalizeH="0" baseline="0" noProof="0" dirty="0">
                <a:ln>
                  <a:noFill/>
                </a:ln>
                <a:solidFill>
                  <a:sysClr val="window" lastClr="FFFFFF"/>
                </a:solidFill>
                <a:effectLst/>
                <a:uLnTx/>
                <a:uFillTx/>
              </a:endParaRPr>
            </a:p>
          </p:txBody>
        </p:sp>
        <p:sp>
          <p:nvSpPr>
            <p:cNvPr id="40" name="CasellaDiTesto 39"/>
            <p:cNvSpPr txBox="1"/>
            <p:nvPr/>
          </p:nvSpPr>
          <p:spPr>
            <a:xfrm>
              <a:off x="1948743" y="4342408"/>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G</a:t>
              </a:r>
              <a:endParaRPr kumimoji="0" lang="it-IT" sz="1200" b="1" i="0" u="none" strike="noStrike" kern="0" cap="none" spc="0" normalizeH="0" baseline="0" noProof="0" dirty="0">
                <a:ln>
                  <a:noFill/>
                </a:ln>
                <a:solidFill>
                  <a:sysClr val="window" lastClr="FFFFFF"/>
                </a:solidFill>
                <a:effectLst/>
                <a:uLnTx/>
                <a:uFillTx/>
              </a:endParaRPr>
            </a:p>
          </p:txBody>
        </p:sp>
        <p:sp>
          <p:nvSpPr>
            <p:cNvPr id="41" name="CasellaDiTesto 40"/>
            <p:cNvSpPr txBox="1"/>
            <p:nvPr/>
          </p:nvSpPr>
          <p:spPr>
            <a:xfrm>
              <a:off x="2497383" y="4342408"/>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ysClr val="window" lastClr="FFFFFF"/>
                  </a:solidFill>
                  <a:effectLst/>
                  <a:uLnTx/>
                  <a:uFillTx/>
                </a:rPr>
                <a:t>F</a:t>
              </a:r>
            </a:p>
          </p:txBody>
        </p:sp>
        <p:sp>
          <p:nvSpPr>
            <p:cNvPr id="42" name="CasellaDiTesto 41"/>
            <p:cNvSpPr txBox="1"/>
            <p:nvPr/>
          </p:nvSpPr>
          <p:spPr>
            <a:xfrm>
              <a:off x="3046023" y="4342408"/>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M</a:t>
              </a:r>
              <a:endParaRPr kumimoji="0" lang="it-IT" sz="1200" b="1" i="0" u="none" strike="noStrike" kern="0" cap="none" spc="0" normalizeH="0" baseline="0" noProof="0" dirty="0">
                <a:ln>
                  <a:noFill/>
                </a:ln>
                <a:solidFill>
                  <a:sysClr val="window" lastClr="FFFFFF"/>
                </a:solidFill>
                <a:effectLst/>
                <a:uLnTx/>
                <a:uFillTx/>
              </a:endParaRPr>
            </a:p>
          </p:txBody>
        </p:sp>
        <p:sp>
          <p:nvSpPr>
            <p:cNvPr id="43" name="CasellaDiTesto 42"/>
            <p:cNvSpPr txBox="1"/>
            <p:nvPr/>
          </p:nvSpPr>
          <p:spPr>
            <a:xfrm>
              <a:off x="3594663" y="4342408"/>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A</a:t>
              </a:r>
              <a:endParaRPr kumimoji="0" lang="it-IT" sz="1200" b="1" i="0" u="none" strike="noStrike" kern="0" cap="none" spc="0" normalizeH="0" baseline="0" noProof="0" dirty="0">
                <a:ln>
                  <a:noFill/>
                </a:ln>
                <a:solidFill>
                  <a:sysClr val="window" lastClr="FFFFFF"/>
                </a:solidFill>
                <a:effectLst/>
                <a:uLnTx/>
                <a:uFillTx/>
              </a:endParaRPr>
            </a:p>
          </p:txBody>
        </p:sp>
        <p:sp>
          <p:nvSpPr>
            <p:cNvPr id="44" name="CasellaDiTesto 43"/>
            <p:cNvSpPr txBox="1"/>
            <p:nvPr/>
          </p:nvSpPr>
          <p:spPr>
            <a:xfrm>
              <a:off x="4143303" y="4342408"/>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M</a:t>
              </a:r>
              <a:endParaRPr kumimoji="0" lang="it-IT" sz="1200" b="1" i="0" u="none" strike="noStrike" kern="0" cap="none" spc="0" normalizeH="0" baseline="0" noProof="0" dirty="0">
                <a:ln>
                  <a:noFill/>
                </a:ln>
                <a:solidFill>
                  <a:sysClr val="window" lastClr="FFFFFF"/>
                </a:solidFill>
                <a:effectLst/>
                <a:uLnTx/>
                <a:uFillTx/>
              </a:endParaRPr>
            </a:p>
          </p:txBody>
        </p:sp>
        <p:sp>
          <p:nvSpPr>
            <p:cNvPr id="45" name="CasellaDiTesto 44"/>
            <p:cNvSpPr txBox="1"/>
            <p:nvPr/>
          </p:nvSpPr>
          <p:spPr>
            <a:xfrm>
              <a:off x="4691943" y="4342408"/>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G</a:t>
              </a:r>
              <a:endParaRPr kumimoji="0" lang="it-IT" sz="1200" b="1" i="0" u="none" strike="noStrike" kern="0" cap="none" spc="0" normalizeH="0" baseline="0" noProof="0" dirty="0">
                <a:ln>
                  <a:noFill/>
                </a:ln>
                <a:solidFill>
                  <a:sysClr val="window" lastClr="FFFFFF"/>
                </a:solidFill>
                <a:effectLst/>
                <a:uLnTx/>
                <a:uFillTx/>
              </a:endParaRPr>
            </a:p>
          </p:txBody>
        </p:sp>
        <p:sp>
          <p:nvSpPr>
            <p:cNvPr id="46" name="CasellaDiTesto 45"/>
            <p:cNvSpPr txBox="1"/>
            <p:nvPr/>
          </p:nvSpPr>
          <p:spPr>
            <a:xfrm>
              <a:off x="5240583" y="4342408"/>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L</a:t>
              </a:r>
              <a:endParaRPr kumimoji="0" lang="it-IT" sz="1200" b="1" i="0" u="none" strike="noStrike" kern="0" cap="none" spc="0" normalizeH="0" baseline="0" noProof="0" dirty="0">
                <a:ln>
                  <a:noFill/>
                </a:ln>
                <a:solidFill>
                  <a:sysClr val="window" lastClr="FFFFFF"/>
                </a:solidFill>
                <a:effectLst/>
                <a:uLnTx/>
                <a:uFillTx/>
              </a:endParaRPr>
            </a:p>
          </p:txBody>
        </p:sp>
        <p:sp>
          <p:nvSpPr>
            <p:cNvPr id="47" name="CasellaDiTesto 46"/>
            <p:cNvSpPr txBox="1"/>
            <p:nvPr/>
          </p:nvSpPr>
          <p:spPr>
            <a:xfrm>
              <a:off x="5789223" y="4342408"/>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A</a:t>
              </a:r>
              <a:endParaRPr kumimoji="0" lang="it-IT" sz="1200" b="1" i="0" u="none" strike="noStrike" kern="0" cap="none" spc="0" normalizeH="0" baseline="0" noProof="0" dirty="0">
                <a:ln>
                  <a:noFill/>
                </a:ln>
                <a:solidFill>
                  <a:sysClr val="window" lastClr="FFFFFF"/>
                </a:solidFill>
                <a:effectLst/>
                <a:uLnTx/>
                <a:uFillTx/>
              </a:endParaRPr>
            </a:p>
          </p:txBody>
        </p:sp>
        <p:sp>
          <p:nvSpPr>
            <p:cNvPr id="48" name="CasellaDiTesto 47"/>
            <p:cNvSpPr txBox="1"/>
            <p:nvPr/>
          </p:nvSpPr>
          <p:spPr>
            <a:xfrm>
              <a:off x="6337863" y="4342408"/>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S</a:t>
              </a:r>
              <a:endParaRPr kumimoji="0" lang="it-IT" sz="1200" b="1" i="0" u="none" strike="noStrike" kern="0" cap="none" spc="0" normalizeH="0" baseline="0" noProof="0" dirty="0">
                <a:ln>
                  <a:noFill/>
                </a:ln>
                <a:solidFill>
                  <a:sysClr val="window" lastClr="FFFFFF"/>
                </a:solidFill>
                <a:effectLst/>
                <a:uLnTx/>
                <a:uFillTx/>
              </a:endParaRPr>
            </a:p>
          </p:txBody>
        </p:sp>
        <p:sp>
          <p:nvSpPr>
            <p:cNvPr id="49" name="CasellaDiTesto 48"/>
            <p:cNvSpPr txBox="1"/>
            <p:nvPr/>
          </p:nvSpPr>
          <p:spPr>
            <a:xfrm>
              <a:off x="6886503" y="4342408"/>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O</a:t>
              </a:r>
              <a:endParaRPr kumimoji="0" lang="it-IT" sz="1200" b="1" i="0" u="none" strike="noStrike" kern="0" cap="none" spc="0" normalizeH="0" baseline="0" noProof="0" dirty="0">
                <a:ln>
                  <a:noFill/>
                </a:ln>
                <a:solidFill>
                  <a:sysClr val="window" lastClr="FFFFFF"/>
                </a:solidFill>
                <a:effectLst/>
                <a:uLnTx/>
                <a:uFillTx/>
              </a:endParaRPr>
            </a:p>
          </p:txBody>
        </p:sp>
        <p:sp>
          <p:nvSpPr>
            <p:cNvPr id="50" name="CasellaDiTesto 49"/>
            <p:cNvSpPr txBox="1"/>
            <p:nvPr/>
          </p:nvSpPr>
          <p:spPr>
            <a:xfrm>
              <a:off x="7435143" y="4342408"/>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N</a:t>
              </a:r>
              <a:endParaRPr kumimoji="0" lang="it-IT" sz="1200" b="1" i="0" u="none" strike="noStrike" kern="0" cap="none" spc="0" normalizeH="0" baseline="0" noProof="0" dirty="0">
                <a:ln>
                  <a:noFill/>
                </a:ln>
                <a:solidFill>
                  <a:sysClr val="window" lastClr="FFFFFF"/>
                </a:solidFill>
                <a:effectLst/>
                <a:uLnTx/>
                <a:uFillTx/>
              </a:endParaRPr>
            </a:p>
          </p:txBody>
        </p:sp>
        <p:sp>
          <p:nvSpPr>
            <p:cNvPr id="51" name="CasellaDiTesto 50"/>
            <p:cNvSpPr txBox="1"/>
            <p:nvPr/>
          </p:nvSpPr>
          <p:spPr>
            <a:xfrm>
              <a:off x="7983783" y="4342408"/>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D</a:t>
              </a:r>
              <a:endParaRPr kumimoji="0" lang="it-IT" sz="1200" b="1" i="0" u="none" strike="noStrike" kern="0" cap="none" spc="0" normalizeH="0" baseline="0" noProof="0" dirty="0">
                <a:ln>
                  <a:noFill/>
                </a:ln>
                <a:solidFill>
                  <a:sysClr val="window" lastClr="FFFFFF"/>
                </a:solidFill>
                <a:effectLst/>
                <a:uLnTx/>
                <a:uFillTx/>
              </a:endParaRPr>
            </a:p>
          </p:txBody>
        </p:sp>
        <p:sp>
          <p:nvSpPr>
            <p:cNvPr id="52" name="CasellaDiTesto 51"/>
            <p:cNvSpPr txBox="1"/>
            <p:nvPr/>
          </p:nvSpPr>
          <p:spPr>
            <a:xfrm>
              <a:off x="714984" y="3699477"/>
              <a:ext cx="731520" cy="825811"/>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2014</a:t>
              </a:r>
              <a:endParaRPr kumimoji="0" lang="it-IT" sz="1200" b="1" i="0" u="none" strike="noStrike" kern="0" cap="none" spc="0" normalizeH="0" baseline="0" noProof="0" dirty="0">
                <a:ln>
                  <a:noFill/>
                </a:ln>
                <a:solidFill>
                  <a:sysClr val="window" lastClr="FFFFFF"/>
                </a:solidFill>
                <a:effectLst/>
                <a:uLnTx/>
                <a:uFillTx/>
              </a:endParaRPr>
            </a:p>
          </p:txBody>
        </p:sp>
        <p:sp>
          <p:nvSpPr>
            <p:cNvPr id="53" name="CasellaDiTesto 52"/>
            <p:cNvSpPr txBox="1"/>
            <p:nvPr/>
          </p:nvSpPr>
          <p:spPr>
            <a:xfrm>
              <a:off x="1948743" y="5402875"/>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G</a:t>
              </a:r>
              <a:endParaRPr kumimoji="0" lang="it-IT" sz="1200" b="1" i="0" u="none" strike="noStrike" kern="0" cap="none" spc="0" normalizeH="0" baseline="0" noProof="0" dirty="0">
                <a:ln>
                  <a:noFill/>
                </a:ln>
                <a:solidFill>
                  <a:sysClr val="window" lastClr="FFFFFF"/>
                </a:solidFill>
                <a:effectLst/>
                <a:uLnTx/>
                <a:uFillTx/>
              </a:endParaRPr>
            </a:p>
          </p:txBody>
        </p:sp>
        <p:sp>
          <p:nvSpPr>
            <p:cNvPr id="54" name="CasellaDiTesto 53"/>
            <p:cNvSpPr txBox="1"/>
            <p:nvPr/>
          </p:nvSpPr>
          <p:spPr>
            <a:xfrm>
              <a:off x="2497383" y="5402875"/>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ysClr val="window" lastClr="FFFFFF"/>
                  </a:solidFill>
                  <a:effectLst/>
                  <a:uLnTx/>
                  <a:uFillTx/>
                </a:rPr>
                <a:t>F</a:t>
              </a:r>
            </a:p>
          </p:txBody>
        </p:sp>
        <p:sp>
          <p:nvSpPr>
            <p:cNvPr id="55" name="CasellaDiTesto 54"/>
            <p:cNvSpPr txBox="1"/>
            <p:nvPr/>
          </p:nvSpPr>
          <p:spPr>
            <a:xfrm>
              <a:off x="3046023" y="5402875"/>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M</a:t>
              </a:r>
              <a:endParaRPr kumimoji="0" lang="it-IT" sz="1200" b="1" i="0" u="none" strike="noStrike" kern="0" cap="none" spc="0" normalizeH="0" baseline="0" noProof="0" dirty="0">
                <a:ln>
                  <a:noFill/>
                </a:ln>
                <a:solidFill>
                  <a:sysClr val="window" lastClr="FFFFFF"/>
                </a:solidFill>
                <a:effectLst/>
                <a:uLnTx/>
                <a:uFillTx/>
              </a:endParaRPr>
            </a:p>
          </p:txBody>
        </p:sp>
        <p:sp>
          <p:nvSpPr>
            <p:cNvPr id="56" name="CasellaDiTesto 55"/>
            <p:cNvSpPr txBox="1"/>
            <p:nvPr/>
          </p:nvSpPr>
          <p:spPr>
            <a:xfrm>
              <a:off x="3594663" y="5402875"/>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A</a:t>
              </a:r>
              <a:endParaRPr kumimoji="0" lang="it-IT" sz="1200" b="1" i="0" u="none" strike="noStrike" kern="0" cap="none" spc="0" normalizeH="0" baseline="0" noProof="0" dirty="0">
                <a:ln>
                  <a:noFill/>
                </a:ln>
                <a:solidFill>
                  <a:sysClr val="window" lastClr="FFFFFF"/>
                </a:solidFill>
                <a:effectLst/>
                <a:uLnTx/>
                <a:uFillTx/>
              </a:endParaRPr>
            </a:p>
          </p:txBody>
        </p:sp>
        <p:sp>
          <p:nvSpPr>
            <p:cNvPr id="57" name="CasellaDiTesto 56"/>
            <p:cNvSpPr txBox="1"/>
            <p:nvPr/>
          </p:nvSpPr>
          <p:spPr>
            <a:xfrm>
              <a:off x="4143303" y="5402875"/>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M</a:t>
              </a:r>
              <a:endParaRPr kumimoji="0" lang="it-IT" sz="1200" b="1" i="0" u="none" strike="noStrike" kern="0" cap="none" spc="0" normalizeH="0" baseline="0" noProof="0" dirty="0">
                <a:ln>
                  <a:noFill/>
                </a:ln>
                <a:solidFill>
                  <a:sysClr val="window" lastClr="FFFFFF"/>
                </a:solidFill>
                <a:effectLst/>
                <a:uLnTx/>
                <a:uFillTx/>
              </a:endParaRPr>
            </a:p>
          </p:txBody>
        </p:sp>
        <p:sp>
          <p:nvSpPr>
            <p:cNvPr id="58" name="CasellaDiTesto 57"/>
            <p:cNvSpPr txBox="1"/>
            <p:nvPr/>
          </p:nvSpPr>
          <p:spPr>
            <a:xfrm>
              <a:off x="4691943" y="5402875"/>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G</a:t>
              </a:r>
              <a:endParaRPr kumimoji="0" lang="it-IT" sz="1200" b="1" i="0" u="none" strike="noStrike" kern="0" cap="none" spc="0" normalizeH="0" baseline="0" noProof="0" dirty="0">
                <a:ln>
                  <a:noFill/>
                </a:ln>
                <a:solidFill>
                  <a:sysClr val="window" lastClr="FFFFFF"/>
                </a:solidFill>
                <a:effectLst/>
                <a:uLnTx/>
                <a:uFillTx/>
              </a:endParaRPr>
            </a:p>
          </p:txBody>
        </p:sp>
        <p:sp>
          <p:nvSpPr>
            <p:cNvPr id="59" name="CasellaDiTesto 58"/>
            <p:cNvSpPr txBox="1"/>
            <p:nvPr/>
          </p:nvSpPr>
          <p:spPr>
            <a:xfrm>
              <a:off x="5240583" y="5402875"/>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L</a:t>
              </a:r>
              <a:endParaRPr kumimoji="0" lang="it-IT" sz="1200" b="1" i="0" u="none" strike="noStrike" kern="0" cap="none" spc="0" normalizeH="0" baseline="0" noProof="0" dirty="0">
                <a:ln>
                  <a:noFill/>
                </a:ln>
                <a:solidFill>
                  <a:sysClr val="window" lastClr="FFFFFF"/>
                </a:solidFill>
                <a:effectLst/>
                <a:uLnTx/>
                <a:uFillTx/>
              </a:endParaRPr>
            </a:p>
          </p:txBody>
        </p:sp>
        <p:sp>
          <p:nvSpPr>
            <p:cNvPr id="60" name="CasellaDiTesto 59"/>
            <p:cNvSpPr txBox="1"/>
            <p:nvPr/>
          </p:nvSpPr>
          <p:spPr>
            <a:xfrm>
              <a:off x="5789223" y="5402875"/>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A</a:t>
              </a:r>
              <a:endParaRPr kumimoji="0" lang="it-IT" sz="1200" b="1" i="0" u="none" strike="noStrike" kern="0" cap="none" spc="0" normalizeH="0" baseline="0" noProof="0" dirty="0">
                <a:ln>
                  <a:noFill/>
                </a:ln>
                <a:solidFill>
                  <a:sysClr val="window" lastClr="FFFFFF"/>
                </a:solidFill>
                <a:effectLst/>
                <a:uLnTx/>
                <a:uFillTx/>
              </a:endParaRPr>
            </a:p>
          </p:txBody>
        </p:sp>
        <p:sp>
          <p:nvSpPr>
            <p:cNvPr id="61" name="CasellaDiTesto 60"/>
            <p:cNvSpPr txBox="1"/>
            <p:nvPr/>
          </p:nvSpPr>
          <p:spPr>
            <a:xfrm>
              <a:off x="6337863" y="5402875"/>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S</a:t>
              </a:r>
              <a:endParaRPr kumimoji="0" lang="it-IT" sz="1200" b="1" i="0" u="none" strike="noStrike" kern="0" cap="none" spc="0" normalizeH="0" baseline="0" noProof="0" dirty="0">
                <a:ln>
                  <a:noFill/>
                </a:ln>
                <a:solidFill>
                  <a:sysClr val="window" lastClr="FFFFFF"/>
                </a:solidFill>
                <a:effectLst/>
                <a:uLnTx/>
                <a:uFillTx/>
              </a:endParaRPr>
            </a:p>
          </p:txBody>
        </p:sp>
        <p:sp>
          <p:nvSpPr>
            <p:cNvPr id="62" name="CasellaDiTesto 61"/>
            <p:cNvSpPr txBox="1"/>
            <p:nvPr/>
          </p:nvSpPr>
          <p:spPr>
            <a:xfrm>
              <a:off x="6886503" y="5402875"/>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O</a:t>
              </a:r>
              <a:endParaRPr kumimoji="0" lang="it-IT" sz="1200" b="1" i="0" u="none" strike="noStrike" kern="0" cap="none" spc="0" normalizeH="0" baseline="0" noProof="0" dirty="0">
                <a:ln>
                  <a:noFill/>
                </a:ln>
                <a:solidFill>
                  <a:sysClr val="window" lastClr="FFFFFF"/>
                </a:solidFill>
                <a:effectLst/>
                <a:uLnTx/>
                <a:uFillTx/>
              </a:endParaRPr>
            </a:p>
          </p:txBody>
        </p:sp>
        <p:sp>
          <p:nvSpPr>
            <p:cNvPr id="63" name="CasellaDiTesto 62"/>
            <p:cNvSpPr txBox="1"/>
            <p:nvPr/>
          </p:nvSpPr>
          <p:spPr>
            <a:xfrm>
              <a:off x="7435143" y="5402875"/>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N</a:t>
              </a:r>
              <a:endParaRPr kumimoji="0" lang="it-IT" sz="1200" b="1" i="0" u="none" strike="noStrike" kern="0" cap="none" spc="0" normalizeH="0" baseline="0" noProof="0" dirty="0">
                <a:ln>
                  <a:noFill/>
                </a:ln>
                <a:solidFill>
                  <a:sysClr val="window" lastClr="FFFFFF"/>
                </a:solidFill>
                <a:effectLst/>
                <a:uLnTx/>
                <a:uFillTx/>
              </a:endParaRPr>
            </a:p>
          </p:txBody>
        </p:sp>
        <p:sp>
          <p:nvSpPr>
            <p:cNvPr id="64" name="CasellaDiTesto 63"/>
            <p:cNvSpPr txBox="1"/>
            <p:nvPr/>
          </p:nvSpPr>
          <p:spPr>
            <a:xfrm>
              <a:off x="7983783" y="5402875"/>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D</a:t>
              </a:r>
              <a:endParaRPr kumimoji="0" lang="it-IT" sz="1200" b="1" i="0" u="none" strike="noStrike" kern="0" cap="none" spc="0" normalizeH="0" baseline="0" noProof="0" dirty="0">
                <a:ln>
                  <a:noFill/>
                </a:ln>
                <a:solidFill>
                  <a:sysClr val="window" lastClr="FFFFFF"/>
                </a:solidFill>
                <a:effectLst/>
                <a:uLnTx/>
                <a:uFillTx/>
              </a:endParaRPr>
            </a:p>
          </p:txBody>
        </p:sp>
        <p:sp>
          <p:nvSpPr>
            <p:cNvPr id="65" name="CasellaDiTesto 64"/>
            <p:cNvSpPr txBox="1"/>
            <p:nvPr/>
          </p:nvSpPr>
          <p:spPr>
            <a:xfrm>
              <a:off x="714984" y="4759944"/>
              <a:ext cx="731520" cy="825811"/>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2015</a:t>
              </a:r>
              <a:endParaRPr kumimoji="0" lang="it-IT" sz="1200" b="1" i="0" u="none" strike="noStrike" kern="0" cap="none" spc="0" normalizeH="0" baseline="0" noProof="0" dirty="0">
                <a:ln>
                  <a:noFill/>
                </a:ln>
                <a:solidFill>
                  <a:sysClr val="window" lastClr="FFFFFF"/>
                </a:solidFill>
                <a:effectLst/>
                <a:uLnTx/>
                <a:uFillTx/>
              </a:endParaRPr>
            </a:p>
          </p:txBody>
        </p:sp>
        <p:sp>
          <p:nvSpPr>
            <p:cNvPr id="66" name="CasellaDiTesto 65"/>
            <p:cNvSpPr txBox="1"/>
            <p:nvPr/>
          </p:nvSpPr>
          <p:spPr>
            <a:xfrm>
              <a:off x="1948743" y="64633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G</a:t>
              </a:r>
              <a:endParaRPr kumimoji="0" lang="it-IT" sz="1200" b="1" i="0" u="none" strike="noStrike" kern="0" cap="none" spc="0" normalizeH="0" baseline="0" noProof="0" dirty="0">
                <a:ln>
                  <a:noFill/>
                </a:ln>
                <a:solidFill>
                  <a:sysClr val="window" lastClr="FFFFFF"/>
                </a:solidFill>
                <a:effectLst/>
                <a:uLnTx/>
                <a:uFillTx/>
              </a:endParaRPr>
            </a:p>
          </p:txBody>
        </p:sp>
        <p:sp>
          <p:nvSpPr>
            <p:cNvPr id="67" name="CasellaDiTesto 66"/>
            <p:cNvSpPr txBox="1"/>
            <p:nvPr/>
          </p:nvSpPr>
          <p:spPr>
            <a:xfrm>
              <a:off x="2497383" y="64633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ysClr val="window" lastClr="FFFFFF"/>
                  </a:solidFill>
                  <a:effectLst/>
                  <a:uLnTx/>
                  <a:uFillTx/>
                </a:rPr>
                <a:t>F</a:t>
              </a:r>
            </a:p>
          </p:txBody>
        </p:sp>
        <p:sp>
          <p:nvSpPr>
            <p:cNvPr id="68" name="CasellaDiTesto 67"/>
            <p:cNvSpPr txBox="1"/>
            <p:nvPr/>
          </p:nvSpPr>
          <p:spPr>
            <a:xfrm>
              <a:off x="3046023" y="64633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M</a:t>
              </a:r>
              <a:endParaRPr kumimoji="0" lang="it-IT" sz="1200" b="1" i="0" u="none" strike="noStrike" kern="0" cap="none" spc="0" normalizeH="0" baseline="0" noProof="0" dirty="0">
                <a:ln>
                  <a:noFill/>
                </a:ln>
                <a:solidFill>
                  <a:sysClr val="window" lastClr="FFFFFF"/>
                </a:solidFill>
                <a:effectLst/>
                <a:uLnTx/>
                <a:uFillTx/>
              </a:endParaRPr>
            </a:p>
          </p:txBody>
        </p:sp>
        <p:sp>
          <p:nvSpPr>
            <p:cNvPr id="69" name="CasellaDiTesto 68"/>
            <p:cNvSpPr txBox="1"/>
            <p:nvPr/>
          </p:nvSpPr>
          <p:spPr>
            <a:xfrm>
              <a:off x="3594663" y="64633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A</a:t>
              </a:r>
              <a:endParaRPr kumimoji="0" lang="it-IT" sz="1200" b="1" i="0" u="none" strike="noStrike" kern="0" cap="none" spc="0" normalizeH="0" baseline="0" noProof="0" dirty="0">
                <a:ln>
                  <a:noFill/>
                </a:ln>
                <a:solidFill>
                  <a:sysClr val="window" lastClr="FFFFFF"/>
                </a:solidFill>
                <a:effectLst/>
                <a:uLnTx/>
                <a:uFillTx/>
              </a:endParaRPr>
            </a:p>
          </p:txBody>
        </p:sp>
        <p:sp>
          <p:nvSpPr>
            <p:cNvPr id="70" name="CasellaDiTesto 69"/>
            <p:cNvSpPr txBox="1"/>
            <p:nvPr/>
          </p:nvSpPr>
          <p:spPr>
            <a:xfrm>
              <a:off x="4143303" y="64633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M</a:t>
              </a:r>
              <a:endParaRPr kumimoji="0" lang="it-IT" sz="1200" b="1" i="0" u="none" strike="noStrike" kern="0" cap="none" spc="0" normalizeH="0" baseline="0" noProof="0" dirty="0">
                <a:ln>
                  <a:noFill/>
                </a:ln>
                <a:solidFill>
                  <a:sysClr val="window" lastClr="FFFFFF"/>
                </a:solidFill>
                <a:effectLst/>
                <a:uLnTx/>
                <a:uFillTx/>
              </a:endParaRPr>
            </a:p>
          </p:txBody>
        </p:sp>
        <p:sp>
          <p:nvSpPr>
            <p:cNvPr id="71" name="CasellaDiTesto 70"/>
            <p:cNvSpPr txBox="1"/>
            <p:nvPr/>
          </p:nvSpPr>
          <p:spPr>
            <a:xfrm>
              <a:off x="4691943" y="64633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G</a:t>
              </a:r>
              <a:endParaRPr kumimoji="0" lang="it-IT" sz="1200" b="1" i="0" u="none" strike="noStrike" kern="0" cap="none" spc="0" normalizeH="0" baseline="0" noProof="0" dirty="0">
                <a:ln>
                  <a:noFill/>
                </a:ln>
                <a:solidFill>
                  <a:sysClr val="window" lastClr="FFFFFF"/>
                </a:solidFill>
                <a:effectLst/>
                <a:uLnTx/>
                <a:uFillTx/>
              </a:endParaRPr>
            </a:p>
          </p:txBody>
        </p:sp>
        <p:sp>
          <p:nvSpPr>
            <p:cNvPr id="72" name="CasellaDiTesto 71"/>
            <p:cNvSpPr txBox="1"/>
            <p:nvPr/>
          </p:nvSpPr>
          <p:spPr>
            <a:xfrm>
              <a:off x="5240583" y="64633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L</a:t>
              </a:r>
              <a:endParaRPr kumimoji="0" lang="it-IT" sz="1200" b="1" i="0" u="none" strike="noStrike" kern="0" cap="none" spc="0" normalizeH="0" baseline="0" noProof="0" dirty="0">
                <a:ln>
                  <a:noFill/>
                </a:ln>
                <a:solidFill>
                  <a:sysClr val="window" lastClr="FFFFFF"/>
                </a:solidFill>
                <a:effectLst/>
                <a:uLnTx/>
                <a:uFillTx/>
              </a:endParaRPr>
            </a:p>
          </p:txBody>
        </p:sp>
        <p:sp>
          <p:nvSpPr>
            <p:cNvPr id="73" name="CasellaDiTesto 72"/>
            <p:cNvSpPr txBox="1"/>
            <p:nvPr/>
          </p:nvSpPr>
          <p:spPr>
            <a:xfrm>
              <a:off x="5789223" y="64633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A</a:t>
              </a:r>
              <a:endParaRPr kumimoji="0" lang="it-IT" sz="1200" b="1" i="0" u="none" strike="noStrike" kern="0" cap="none" spc="0" normalizeH="0" baseline="0" noProof="0" dirty="0">
                <a:ln>
                  <a:noFill/>
                </a:ln>
                <a:solidFill>
                  <a:sysClr val="window" lastClr="FFFFFF"/>
                </a:solidFill>
                <a:effectLst/>
                <a:uLnTx/>
                <a:uFillTx/>
              </a:endParaRPr>
            </a:p>
          </p:txBody>
        </p:sp>
        <p:sp>
          <p:nvSpPr>
            <p:cNvPr id="74" name="CasellaDiTesto 73"/>
            <p:cNvSpPr txBox="1"/>
            <p:nvPr/>
          </p:nvSpPr>
          <p:spPr>
            <a:xfrm>
              <a:off x="6337863" y="64633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S</a:t>
              </a:r>
              <a:endParaRPr kumimoji="0" lang="it-IT" sz="1200" b="1" i="0" u="none" strike="noStrike" kern="0" cap="none" spc="0" normalizeH="0" baseline="0" noProof="0" dirty="0">
                <a:ln>
                  <a:noFill/>
                </a:ln>
                <a:solidFill>
                  <a:sysClr val="window" lastClr="FFFFFF"/>
                </a:solidFill>
                <a:effectLst/>
                <a:uLnTx/>
                <a:uFillTx/>
              </a:endParaRPr>
            </a:p>
          </p:txBody>
        </p:sp>
        <p:sp>
          <p:nvSpPr>
            <p:cNvPr id="75" name="CasellaDiTesto 74"/>
            <p:cNvSpPr txBox="1"/>
            <p:nvPr/>
          </p:nvSpPr>
          <p:spPr>
            <a:xfrm>
              <a:off x="6886503" y="64633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O</a:t>
              </a:r>
              <a:endParaRPr kumimoji="0" lang="it-IT" sz="1200" b="1" i="0" u="none" strike="noStrike" kern="0" cap="none" spc="0" normalizeH="0" baseline="0" noProof="0" dirty="0">
                <a:ln>
                  <a:noFill/>
                </a:ln>
                <a:solidFill>
                  <a:sysClr val="window" lastClr="FFFFFF"/>
                </a:solidFill>
                <a:effectLst/>
                <a:uLnTx/>
                <a:uFillTx/>
              </a:endParaRPr>
            </a:p>
          </p:txBody>
        </p:sp>
        <p:sp>
          <p:nvSpPr>
            <p:cNvPr id="76" name="CasellaDiTesto 75"/>
            <p:cNvSpPr txBox="1"/>
            <p:nvPr/>
          </p:nvSpPr>
          <p:spPr>
            <a:xfrm>
              <a:off x="7435143" y="64633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N</a:t>
              </a:r>
              <a:endParaRPr kumimoji="0" lang="it-IT" sz="1200" b="1" i="0" u="none" strike="noStrike" kern="0" cap="none" spc="0" normalizeH="0" baseline="0" noProof="0" dirty="0">
                <a:ln>
                  <a:noFill/>
                </a:ln>
                <a:solidFill>
                  <a:sysClr val="window" lastClr="FFFFFF"/>
                </a:solidFill>
                <a:effectLst/>
                <a:uLnTx/>
                <a:uFillTx/>
              </a:endParaRPr>
            </a:p>
          </p:txBody>
        </p:sp>
        <p:sp>
          <p:nvSpPr>
            <p:cNvPr id="77" name="CasellaDiTesto 76"/>
            <p:cNvSpPr txBox="1"/>
            <p:nvPr/>
          </p:nvSpPr>
          <p:spPr>
            <a:xfrm>
              <a:off x="7983783" y="6463341"/>
              <a:ext cx="548640" cy="182880"/>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D</a:t>
              </a:r>
              <a:endParaRPr kumimoji="0" lang="it-IT" sz="1200" b="1" i="0" u="none" strike="noStrike" kern="0" cap="none" spc="0" normalizeH="0" baseline="0" noProof="0" dirty="0">
                <a:ln>
                  <a:noFill/>
                </a:ln>
                <a:solidFill>
                  <a:sysClr val="window" lastClr="FFFFFF"/>
                </a:solidFill>
                <a:effectLst/>
                <a:uLnTx/>
                <a:uFillTx/>
              </a:endParaRPr>
            </a:p>
          </p:txBody>
        </p:sp>
        <p:sp>
          <p:nvSpPr>
            <p:cNvPr id="78" name="CasellaDiTesto 77"/>
            <p:cNvSpPr txBox="1"/>
            <p:nvPr/>
          </p:nvSpPr>
          <p:spPr>
            <a:xfrm>
              <a:off x="714984" y="5820410"/>
              <a:ext cx="731520" cy="825811"/>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2016</a:t>
              </a:r>
              <a:endParaRPr kumimoji="0" lang="it-IT" sz="1200" b="1" i="0" u="none" strike="noStrike" kern="0" cap="none" spc="0" normalizeH="0" baseline="0" noProof="0" dirty="0">
                <a:ln>
                  <a:noFill/>
                </a:ln>
                <a:solidFill>
                  <a:sysClr val="window" lastClr="FFFFFF"/>
                </a:solidFill>
                <a:effectLst/>
                <a:uLnTx/>
                <a:uFillTx/>
              </a:endParaRPr>
            </a:p>
          </p:txBody>
        </p:sp>
        <p:sp>
          <p:nvSpPr>
            <p:cNvPr id="79" name="Callout con freccia in giù 78"/>
            <p:cNvSpPr/>
            <p:nvPr/>
          </p:nvSpPr>
          <p:spPr>
            <a:xfrm>
              <a:off x="4283242" y="1578543"/>
              <a:ext cx="2454442" cy="642931"/>
            </a:xfrm>
            <a:prstGeom prst="downArrowCallout">
              <a:avLst/>
            </a:prstGeom>
            <a:solidFill>
              <a:srgbClr val="F79646">
                <a:lumMod val="60000"/>
                <a:lumOff val="4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100" b="1" kern="0" noProof="0" dirty="0" err="1" smtClean="0">
                  <a:solidFill>
                    <a:srgbClr val="C0504D">
                      <a:lumMod val="75000"/>
                    </a:srgbClr>
                  </a:solidFill>
                  <a:latin typeface="Calibri"/>
                </a:rPr>
                <a:t>Initial</a:t>
              </a:r>
              <a:r>
                <a:rPr lang="it-IT" sz="1100" b="1" kern="0" noProof="0" dirty="0" smtClean="0">
                  <a:solidFill>
                    <a:srgbClr val="C0504D">
                      <a:lumMod val="75000"/>
                    </a:srgbClr>
                  </a:solidFill>
                  <a:latin typeface="Calibri"/>
                </a:rPr>
                <a:t> </a:t>
              </a:r>
              <a:r>
                <a:rPr lang="it-IT" sz="1100" b="1" kern="0" noProof="0" dirty="0" err="1" smtClean="0">
                  <a:solidFill>
                    <a:srgbClr val="C0504D">
                      <a:lumMod val="75000"/>
                    </a:srgbClr>
                  </a:solidFill>
                  <a:latin typeface="Calibri"/>
                </a:rPr>
                <a:t>assessemnt</a:t>
              </a: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 </a:t>
              </a: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determination</a:t>
              </a: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 </a:t>
              </a: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of</a:t>
              </a: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 GES, establishment </a:t>
              </a: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of</a:t>
              </a: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 target</a:t>
              </a:r>
              <a:endParaRPr kumimoji="0" lang="it-IT" sz="1100" b="1" i="0" u="none" strike="noStrike" kern="0" cap="none" spc="0" normalizeH="0" baseline="0" noProof="0" dirty="0">
                <a:ln>
                  <a:noFill/>
                </a:ln>
                <a:solidFill>
                  <a:srgbClr val="C0504D">
                    <a:lumMod val="75000"/>
                  </a:srgbClr>
                </a:solidFill>
                <a:effectLst/>
                <a:uLnTx/>
                <a:uFillTx/>
                <a:latin typeface="Calibri"/>
                <a:ea typeface="+mn-ea"/>
                <a:cs typeface="+mn-cs"/>
              </a:endParaRPr>
            </a:p>
          </p:txBody>
        </p:sp>
        <p:sp>
          <p:nvSpPr>
            <p:cNvPr id="80" name="Callout con freccia in giù 79"/>
            <p:cNvSpPr/>
            <p:nvPr/>
          </p:nvSpPr>
          <p:spPr>
            <a:xfrm>
              <a:off x="4283242" y="3699477"/>
              <a:ext cx="2454442" cy="642931"/>
            </a:xfrm>
            <a:prstGeom prst="downArrowCallout">
              <a:avLst/>
            </a:prstGeom>
            <a:solidFill>
              <a:srgbClr val="F79646">
                <a:lumMod val="60000"/>
                <a:lumOff val="4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Monitoring</a:t>
              </a: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 </a:t>
              </a: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programmes</a:t>
              </a:r>
              <a:endParaRPr kumimoji="0" lang="it-IT" sz="1100" b="1" i="0" u="none" strike="noStrike" kern="0" cap="none" spc="0" normalizeH="0" baseline="0" noProof="0" dirty="0">
                <a:ln>
                  <a:noFill/>
                </a:ln>
                <a:solidFill>
                  <a:srgbClr val="C0504D">
                    <a:lumMod val="75000"/>
                  </a:srgbClr>
                </a:solidFill>
                <a:effectLst/>
                <a:uLnTx/>
                <a:uFillTx/>
                <a:latin typeface="Calibri"/>
                <a:ea typeface="+mn-ea"/>
                <a:cs typeface="+mn-cs"/>
              </a:endParaRPr>
            </a:p>
          </p:txBody>
        </p:sp>
        <p:sp>
          <p:nvSpPr>
            <p:cNvPr id="81" name="Figura a mano libera 80"/>
            <p:cNvSpPr/>
            <p:nvPr/>
          </p:nvSpPr>
          <p:spPr>
            <a:xfrm>
              <a:off x="6734174" y="4759944"/>
              <a:ext cx="1878992" cy="642931"/>
            </a:xfrm>
            <a:custGeom>
              <a:avLst/>
              <a:gdLst>
                <a:gd name="connsiteX0" fmla="*/ 0 w 2454442"/>
                <a:gd name="connsiteY0" fmla="*/ 0 h 642931"/>
                <a:gd name="connsiteX1" fmla="*/ 2454442 w 2454442"/>
                <a:gd name="connsiteY1" fmla="*/ 0 h 642931"/>
                <a:gd name="connsiteX2" fmla="*/ 2454442 w 2454442"/>
                <a:gd name="connsiteY2" fmla="*/ 417757 h 642931"/>
                <a:gd name="connsiteX3" fmla="*/ 1307587 w 2454442"/>
                <a:gd name="connsiteY3" fmla="*/ 417757 h 642931"/>
                <a:gd name="connsiteX4" fmla="*/ 1307587 w 2454442"/>
                <a:gd name="connsiteY4" fmla="*/ 482198 h 642931"/>
                <a:gd name="connsiteX5" fmla="*/ 1387954 w 2454442"/>
                <a:gd name="connsiteY5" fmla="*/ 482198 h 642931"/>
                <a:gd name="connsiteX6" fmla="*/ 1227221 w 2454442"/>
                <a:gd name="connsiteY6" fmla="*/ 642931 h 642931"/>
                <a:gd name="connsiteX7" fmla="*/ 1066488 w 2454442"/>
                <a:gd name="connsiteY7" fmla="*/ 482198 h 642931"/>
                <a:gd name="connsiteX8" fmla="*/ 1146855 w 2454442"/>
                <a:gd name="connsiteY8" fmla="*/ 482198 h 642931"/>
                <a:gd name="connsiteX9" fmla="*/ 1146855 w 2454442"/>
                <a:gd name="connsiteY9" fmla="*/ 417757 h 642931"/>
                <a:gd name="connsiteX10" fmla="*/ 0 w 2454442"/>
                <a:gd name="connsiteY10" fmla="*/ 417757 h 642931"/>
                <a:gd name="connsiteX11" fmla="*/ 0 w 2454442"/>
                <a:gd name="connsiteY11" fmla="*/ 0 h 642931"/>
                <a:gd name="connsiteX0" fmla="*/ 0 w 2454442"/>
                <a:gd name="connsiteY0" fmla="*/ 0 h 642931"/>
                <a:gd name="connsiteX1" fmla="*/ 2454442 w 2454442"/>
                <a:gd name="connsiteY1" fmla="*/ 0 h 642931"/>
                <a:gd name="connsiteX2" fmla="*/ 1387865 w 2454442"/>
                <a:gd name="connsiteY2" fmla="*/ 417757 h 642931"/>
                <a:gd name="connsiteX3" fmla="*/ 1307587 w 2454442"/>
                <a:gd name="connsiteY3" fmla="*/ 417757 h 642931"/>
                <a:gd name="connsiteX4" fmla="*/ 1307587 w 2454442"/>
                <a:gd name="connsiteY4" fmla="*/ 482198 h 642931"/>
                <a:gd name="connsiteX5" fmla="*/ 1387954 w 2454442"/>
                <a:gd name="connsiteY5" fmla="*/ 482198 h 642931"/>
                <a:gd name="connsiteX6" fmla="*/ 1227221 w 2454442"/>
                <a:gd name="connsiteY6" fmla="*/ 642931 h 642931"/>
                <a:gd name="connsiteX7" fmla="*/ 1066488 w 2454442"/>
                <a:gd name="connsiteY7" fmla="*/ 482198 h 642931"/>
                <a:gd name="connsiteX8" fmla="*/ 1146855 w 2454442"/>
                <a:gd name="connsiteY8" fmla="*/ 482198 h 642931"/>
                <a:gd name="connsiteX9" fmla="*/ 1146855 w 2454442"/>
                <a:gd name="connsiteY9" fmla="*/ 417757 h 642931"/>
                <a:gd name="connsiteX10" fmla="*/ 0 w 2454442"/>
                <a:gd name="connsiteY10" fmla="*/ 417757 h 642931"/>
                <a:gd name="connsiteX11" fmla="*/ 0 w 2454442"/>
                <a:gd name="connsiteY11" fmla="*/ 0 h 642931"/>
                <a:gd name="connsiteX0" fmla="*/ 0 w 1387954"/>
                <a:gd name="connsiteY0" fmla="*/ 0 h 642931"/>
                <a:gd name="connsiteX1" fmla="*/ 1387865 w 1387954"/>
                <a:gd name="connsiteY1" fmla="*/ 0 h 642931"/>
                <a:gd name="connsiteX2" fmla="*/ 1387865 w 1387954"/>
                <a:gd name="connsiteY2" fmla="*/ 417757 h 642931"/>
                <a:gd name="connsiteX3" fmla="*/ 1307587 w 1387954"/>
                <a:gd name="connsiteY3" fmla="*/ 417757 h 642931"/>
                <a:gd name="connsiteX4" fmla="*/ 1307587 w 1387954"/>
                <a:gd name="connsiteY4" fmla="*/ 482198 h 642931"/>
                <a:gd name="connsiteX5" fmla="*/ 1387954 w 1387954"/>
                <a:gd name="connsiteY5" fmla="*/ 482198 h 642931"/>
                <a:gd name="connsiteX6" fmla="*/ 1227221 w 1387954"/>
                <a:gd name="connsiteY6" fmla="*/ 642931 h 642931"/>
                <a:gd name="connsiteX7" fmla="*/ 1066488 w 1387954"/>
                <a:gd name="connsiteY7" fmla="*/ 482198 h 642931"/>
                <a:gd name="connsiteX8" fmla="*/ 1146855 w 1387954"/>
                <a:gd name="connsiteY8" fmla="*/ 482198 h 642931"/>
                <a:gd name="connsiteX9" fmla="*/ 1146855 w 1387954"/>
                <a:gd name="connsiteY9" fmla="*/ 417757 h 642931"/>
                <a:gd name="connsiteX10" fmla="*/ 0 w 1387954"/>
                <a:gd name="connsiteY10" fmla="*/ 417757 h 642931"/>
                <a:gd name="connsiteX11" fmla="*/ 0 w 1387954"/>
                <a:gd name="connsiteY11" fmla="*/ 0 h 642931"/>
                <a:gd name="connsiteX0" fmla="*/ 226623 w 1614577"/>
                <a:gd name="connsiteY0" fmla="*/ 0 h 642931"/>
                <a:gd name="connsiteX1" fmla="*/ 1614488 w 1614577"/>
                <a:gd name="connsiteY1" fmla="*/ 0 h 642931"/>
                <a:gd name="connsiteX2" fmla="*/ 1614488 w 1614577"/>
                <a:gd name="connsiteY2" fmla="*/ 417757 h 642931"/>
                <a:gd name="connsiteX3" fmla="*/ 1534210 w 1614577"/>
                <a:gd name="connsiteY3" fmla="*/ 417757 h 642931"/>
                <a:gd name="connsiteX4" fmla="*/ 1534210 w 1614577"/>
                <a:gd name="connsiteY4" fmla="*/ 482198 h 642931"/>
                <a:gd name="connsiteX5" fmla="*/ 1614577 w 1614577"/>
                <a:gd name="connsiteY5" fmla="*/ 482198 h 642931"/>
                <a:gd name="connsiteX6" fmla="*/ 1453844 w 1614577"/>
                <a:gd name="connsiteY6" fmla="*/ 642931 h 642931"/>
                <a:gd name="connsiteX7" fmla="*/ 1293111 w 1614577"/>
                <a:gd name="connsiteY7" fmla="*/ 482198 h 642931"/>
                <a:gd name="connsiteX8" fmla="*/ 1373478 w 1614577"/>
                <a:gd name="connsiteY8" fmla="*/ 482198 h 642931"/>
                <a:gd name="connsiteX9" fmla="*/ 1373478 w 1614577"/>
                <a:gd name="connsiteY9" fmla="*/ 417757 h 642931"/>
                <a:gd name="connsiteX10" fmla="*/ 0 w 1614577"/>
                <a:gd name="connsiteY10" fmla="*/ 421656 h 642931"/>
                <a:gd name="connsiteX11" fmla="*/ 226623 w 1614577"/>
                <a:gd name="connsiteY11" fmla="*/ 0 h 642931"/>
                <a:gd name="connsiteX0" fmla="*/ 0 w 1614577"/>
                <a:gd name="connsiteY0" fmla="*/ 0 h 642931"/>
                <a:gd name="connsiteX1" fmla="*/ 1614488 w 1614577"/>
                <a:gd name="connsiteY1" fmla="*/ 0 h 642931"/>
                <a:gd name="connsiteX2" fmla="*/ 1614488 w 1614577"/>
                <a:gd name="connsiteY2" fmla="*/ 417757 h 642931"/>
                <a:gd name="connsiteX3" fmla="*/ 1534210 w 1614577"/>
                <a:gd name="connsiteY3" fmla="*/ 417757 h 642931"/>
                <a:gd name="connsiteX4" fmla="*/ 1534210 w 1614577"/>
                <a:gd name="connsiteY4" fmla="*/ 482198 h 642931"/>
                <a:gd name="connsiteX5" fmla="*/ 1614577 w 1614577"/>
                <a:gd name="connsiteY5" fmla="*/ 482198 h 642931"/>
                <a:gd name="connsiteX6" fmla="*/ 1453844 w 1614577"/>
                <a:gd name="connsiteY6" fmla="*/ 642931 h 642931"/>
                <a:gd name="connsiteX7" fmla="*/ 1293111 w 1614577"/>
                <a:gd name="connsiteY7" fmla="*/ 482198 h 642931"/>
                <a:gd name="connsiteX8" fmla="*/ 1373478 w 1614577"/>
                <a:gd name="connsiteY8" fmla="*/ 482198 h 642931"/>
                <a:gd name="connsiteX9" fmla="*/ 1373478 w 1614577"/>
                <a:gd name="connsiteY9" fmla="*/ 417757 h 642931"/>
                <a:gd name="connsiteX10" fmla="*/ 0 w 1614577"/>
                <a:gd name="connsiteY10" fmla="*/ 421656 h 642931"/>
                <a:gd name="connsiteX11" fmla="*/ 0 w 1614577"/>
                <a:gd name="connsiteY11" fmla="*/ 0 h 642931"/>
                <a:gd name="connsiteX0" fmla="*/ 0 w 1614577"/>
                <a:gd name="connsiteY0" fmla="*/ 0 h 642931"/>
                <a:gd name="connsiteX1" fmla="*/ 1614488 w 1614577"/>
                <a:gd name="connsiteY1" fmla="*/ 0 h 642931"/>
                <a:gd name="connsiteX2" fmla="*/ 1614488 w 1614577"/>
                <a:gd name="connsiteY2" fmla="*/ 417757 h 642931"/>
                <a:gd name="connsiteX3" fmla="*/ 1534210 w 1614577"/>
                <a:gd name="connsiteY3" fmla="*/ 417757 h 642931"/>
                <a:gd name="connsiteX4" fmla="*/ 1534210 w 1614577"/>
                <a:gd name="connsiteY4" fmla="*/ 482198 h 642931"/>
                <a:gd name="connsiteX5" fmla="*/ 1614577 w 1614577"/>
                <a:gd name="connsiteY5" fmla="*/ 482198 h 642931"/>
                <a:gd name="connsiteX6" fmla="*/ 1453844 w 1614577"/>
                <a:gd name="connsiteY6" fmla="*/ 642931 h 642931"/>
                <a:gd name="connsiteX7" fmla="*/ 1293111 w 1614577"/>
                <a:gd name="connsiteY7" fmla="*/ 482198 h 642931"/>
                <a:gd name="connsiteX8" fmla="*/ 1373478 w 1614577"/>
                <a:gd name="connsiteY8" fmla="*/ 482198 h 642931"/>
                <a:gd name="connsiteX9" fmla="*/ 1373478 w 1614577"/>
                <a:gd name="connsiteY9" fmla="*/ 417757 h 642931"/>
                <a:gd name="connsiteX10" fmla="*/ 0 w 1614577"/>
                <a:gd name="connsiteY10" fmla="*/ 419275 h 642931"/>
                <a:gd name="connsiteX11" fmla="*/ 0 w 1614577"/>
                <a:gd name="connsiteY11" fmla="*/ 0 h 642931"/>
                <a:gd name="connsiteX0" fmla="*/ 71438 w 1686015"/>
                <a:gd name="connsiteY0" fmla="*/ 0 h 642931"/>
                <a:gd name="connsiteX1" fmla="*/ 1685926 w 1686015"/>
                <a:gd name="connsiteY1" fmla="*/ 0 h 642931"/>
                <a:gd name="connsiteX2" fmla="*/ 1685926 w 1686015"/>
                <a:gd name="connsiteY2" fmla="*/ 417757 h 642931"/>
                <a:gd name="connsiteX3" fmla="*/ 1605648 w 1686015"/>
                <a:gd name="connsiteY3" fmla="*/ 417757 h 642931"/>
                <a:gd name="connsiteX4" fmla="*/ 1605648 w 1686015"/>
                <a:gd name="connsiteY4" fmla="*/ 482198 h 642931"/>
                <a:gd name="connsiteX5" fmla="*/ 1686015 w 1686015"/>
                <a:gd name="connsiteY5" fmla="*/ 482198 h 642931"/>
                <a:gd name="connsiteX6" fmla="*/ 1525282 w 1686015"/>
                <a:gd name="connsiteY6" fmla="*/ 642931 h 642931"/>
                <a:gd name="connsiteX7" fmla="*/ 1364549 w 1686015"/>
                <a:gd name="connsiteY7" fmla="*/ 482198 h 642931"/>
                <a:gd name="connsiteX8" fmla="*/ 1444916 w 1686015"/>
                <a:gd name="connsiteY8" fmla="*/ 482198 h 642931"/>
                <a:gd name="connsiteX9" fmla="*/ 1444916 w 1686015"/>
                <a:gd name="connsiteY9" fmla="*/ 417757 h 642931"/>
                <a:gd name="connsiteX10" fmla="*/ 0 w 1686015"/>
                <a:gd name="connsiteY10" fmla="*/ 419275 h 642931"/>
                <a:gd name="connsiteX11" fmla="*/ 71438 w 1686015"/>
                <a:gd name="connsiteY11" fmla="*/ 0 h 642931"/>
                <a:gd name="connsiteX0" fmla="*/ 0 w 1686015"/>
                <a:gd name="connsiteY0" fmla="*/ 0 h 642931"/>
                <a:gd name="connsiteX1" fmla="*/ 1685926 w 1686015"/>
                <a:gd name="connsiteY1" fmla="*/ 0 h 642931"/>
                <a:gd name="connsiteX2" fmla="*/ 1685926 w 1686015"/>
                <a:gd name="connsiteY2" fmla="*/ 417757 h 642931"/>
                <a:gd name="connsiteX3" fmla="*/ 1605648 w 1686015"/>
                <a:gd name="connsiteY3" fmla="*/ 417757 h 642931"/>
                <a:gd name="connsiteX4" fmla="*/ 1605648 w 1686015"/>
                <a:gd name="connsiteY4" fmla="*/ 482198 h 642931"/>
                <a:gd name="connsiteX5" fmla="*/ 1686015 w 1686015"/>
                <a:gd name="connsiteY5" fmla="*/ 482198 h 642931"/>
                <a:gd name="connsiteX6" fmla="*/ 1525282 w 1686015"/>
                <a:gd name="connsiteY6" fmla="*/ 642931 h 642931"/>
                <a:gd name="connsiteX7" fmla="*/ 1364549 w 1686015"/>
                <a:gd name="connsiteY7" fmla="*/ 482198 h 642931"/>
                <a:gd name="connsiteX8" fmla="*/ 1444916 w 1686015"/>
                <a:gd name="connsiteY8" fmla="*/ 482198 h 642931"/>
                <a:gd name="connsiteX9" fmla="*/ 1444916 w 1686015"/>
                <a:gd name="connsiteY9" fmla="*/ 417757 h 642931"/>
                <a:gd name="connsiteX10" fmla="*/ 0 w 1686015"/>
                <a:gd name="connsiteY10" fmla="*/ 419275 h 642931"/>
                <a:gd name="connsiteX11" fmla="*/ 0 w 1686015"/>
                <a:gd name="connsiteY11" fmla="*/ 0 h 64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6015" h="642931">
                  <a:moveTo>
                    <a:pt x="0" y="0"/>
                  </a:moveTo>
                  <a:lnTo>
                    <a:pt x="1685926" y="0"/>
                  </a:lnTo>
                  <a:lnTo>
                    <a:pt x="1685926" y="417757"/>
                  </a:lnTo>
                  <a:lnTo>
                    <a:pt x="1605648" y="417757"/>
                  </a:lnTo>
                  <a:lnTo>
                    <a:pt x="1605648" y="482198"/>
                  </a:lnTo>
                  <a:lnTo>
                    <a:pt x="1686015" y="482198"/>
                  </a:lnTo>
                  <a:lnTo>
                    <a:pt x="1525282" y="642931"/>
                  </a:lnTo>
                  <a:lnTo>
                    <a:pt x="1364549" y="482198"/>
                  </a:lnTo>
                  <a:lnTo>
                    <a:pt x="1444916" y="482198"/>
                  </a:lnTo>
                  <a:lnTo>
                    <a:pt x="1444916" y="417757"/>
                  </a:lnTo>
                  <a:lnTo>
                    <a:pt x="0" y="419275"/>
                  </a:lnTo>
                  <a:lnTo>
                    <a:pt x="0" y="0"/>
                  </a:lnTo>
                  <a:close/>
                </a:path>
              </a:pathLst>
            </a:custGeom>
            <a:solidFill>
              <a:srgbClr val="F79646">
                <a:lumMod val="60000"/>
                <a:lumOff val="40000"/>
              </a:srgbClr>
            </a:solidFill>
            <a:ln w="25400" cap="flat" cmpd="sng" algn="ctr">
              <a:solidFill>
                <a:srgbClr val="FF0000"/>
              </a:solidFill>
              <a:prstDash val="solid"/>
            </a:ln>
            <a:effectLst/>
          </p:spPr>
          <p:txBody>
            <a:bodyPr tIns="4572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Elaboration</a:t>
              </a: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 </a:t>
              </a: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of</a:t>
              </a: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 </a:t>
              </a: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programmes</a:t>
              </a: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 </a:t>
              </a: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of</a:t>
              </a: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 </a:t>
              </a: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measures</a:t>
              </a:r>
              <a:endParaRPr kumimoji="0" lang="it-IT" sz="1100" b="1" i="0" u="none" strike="noStrike" kern="0" cap="none" spc="0" normalizeH="0" baseline="0" noProof="0" dirty="0">
                <a:ln>
                  <a:noFill/>
                </a:ln>
                <a:solidFill>
                  <a:srgbClr val="C0504D">
                    <a:lumMod val="75000"/>
                  </a:srgbClr>
                </a:solidFill>
                <a:effectLst/>
                <a:uLnTx/>
                <a:uFillTx/>
                <a:latin typeface="Calibri"/>
                <a:ea typeface="+mn-ea"/>
                <a:cs typeface="+mn-cs"/>
              </a:endParaRPr>
            </a:p>
          </p:txBody>
        </p:sp>
        <p:sp>
          <p:nvSpPr>
            <p:cNvPr id="82" name="Figura a mano libera 81"/>
            <p:cNvSpPr/>
            <p:nvPr/>
          </p:nvSpPr>
          <p:spPr>
            <a:xfrm>
              <a:off x="6660605" y="5820410"/>
              <a:ext cx="1911915" cy="642931"/>
            </a:xfrm>
            <a:custGeom>
              <a:avLst/>
              <a:gdLst>
                <a:gd name="connsiteX0" fmla="*/ 0 w 2454442"/>
                <a:gd name="connsiteY0" fmla="*/ 0 h 642931"/>
                <a:gd name="connsiteX1" fmla="*/ 2454442 w 2454442"/>
                <a:gd name="connsiteY1" fmla="*/ 0 h 642931"/>
                <a:gd name="connsiteX2" fmla="*/ 2454442 w 2454442"/>
                <a:gd name="connsiteY2" fmla="*/ 417757 h 642931"/>
                <a:gd name="connsiteX3" fmla="*/ 1307587 w 2454442"/>
                <a:gd name="connsiteY3" fmla="*/ 417757 h 642931"/>
                <a:gd name="connsiteX4" fmla="*/ 1307587 w 2454442"/>
                <a:gd name="connsiteY4" fmla="*/ 482198 h 642931"/>
                <a:gd name="connsiteX5" fmla="*/ 1387954 w 2454442"/>
                <a:gd name="connsiteY5" fmla="*/ 482198 h 642931"/>
                <a:gd name="connsiteX6" fmla="*/ 1227221 w 2454442"/>
                <a:gd name="connsiteY6" fmla="*/ 642931 h 642931"/>
                <a:gd name="connsiteX7" fmla="*/ 1066488 w 2454442"/>
                <a:gd name="connsiteY7" fmla="*/ 482198 h 642931"/>
                <a:gd name="connsiteX8" fmla="*/ 1146855 w 2454442"/>
                <a:gd name="connsiteY8" fmla="*/ 482198 h 642931"/>
                <a:gd name="connsiteX9" fmla="*/ 1146855 w 2454442"/>
                <a:gd name="connsiteY9" fmla="*/ 417757 h 642931"/>
                <a:gd name="connsiteX10" fmla="*/ 0 w 2454442"/>
                <a:gd name="connsiteY10" fmla="*/ 417757 h 642931"/>
                <a:gd name="connsiteX11" fmla="*/ 0 w 2454442"/>
                <a:gd name="connsiteY11" fmla="*/ 0 h 642931"/>
                <a:gd name="connsiteX0" fmla="*/ 0 w 2454442"/>
                <a:gd name="connsiteY0" fmla="*/ 0 h 642931"/>
                <a:gd name="connsiteX1" fmla="*/ 2454442 w 2454442"/>
                <a:gd name="connsiteY1" fmla="*/ 0 h 642931"/>
                <a:gd name="connsiteX2" fmla="*/ 1387865 w 2454442"/>
                <a:gd name="connsiteY2" fmla="*/ 417757 h 642931"/>
                <a:gd name="connsiteX3" fmla="*/ 1307587 w 2454442"/>
                <a:gd name="connsiteY3" fmla="*/ 417757 h 642931"/>
                <a:gd name="connsiteX4" fmla="*/ 1307587 w 2454442"/>
                <a:gd name="connsiteY4" fmla="*/ 482198 h 642931"/>
                <a:gd name="connsiteX5" fmla="*/ 1387954 w 2454442"/>
                <a:gd name="connsiteY5" fmla="*/ 482198 h 642931"/>
                <a:gd name="connsiteX6" fmla="*/ 1227221 w 2454442"/>
                <a:gd name="connsiteY6" fmla="*/ 642931 h 642931"/>
                <a:gd name="connsiteX7" fmla="*/ 1066488 w 2454442"/>
                <a:gd name="connsiteY7" fmla="*/ 482198 h 642931"/>
                <a:gd name="connsiteX8" fmla="*/ 1146855 w 2454442"/>
                <a:gd name="connsiteY8" fmla="*/ 482198 h 642931"/>
                <a:gd name="connsiteX9" fmla="*/ 1146855 w 2454442"/>
                <a:gd name="connsiteY9" fmla="*/ 417757 h 642931"/>
                <a:gd name="connsiteX10" fmla="*/ 0 w 2454442"/>
                <a:gd name="connsiteY10" fmla="*/ 417757 h 642931"/>
                <a:gd name="connsiteX11" fmla="*/ 0 w 2454442"/>
                <a:gd name="connsiteY11" fmla="*/ 0 h 642931"/>
                <a:gd name="connsiteX0" fmla="*/ 0 w 1387954"/>
                <a:gd name="connsiteY0" fmla="*/ 0 h 642931"/>
                <a:gd name="connsiteX1" fmla="*/ 1387865 w 1387954"/>
                <a:gd name="connsiteY1" fmla="*/ 0 h 642931"/>
                <a:gd name="connsiteX2" fmla="*/ 1387865 w 1387954"/>
                <a:gd name="connsiteY2" fmla="*/ 417757 h 642931"/>
                <a:gd name="connsiteX3" fmla="*/ 1307587 w 1387954"/>
                <a:gd name="connsiteY3" fmla="*/ 417757 h 642931"/>
                <a:gd name="connsiteX4" fmla="*/ 1307587 w 1387954"/>
                <a:gd name="connsiteY4" fmla="*/ 482198 h 642931"/>
                <a:gd name="connsiteX5" fmla="*/ 1387954 w 1387954"/>
                <a:gd name="connsiteY5" fmla="*/ 482198 h 642931"/>
                <a:gd name="connsiteX6" fmla="*/ 1227221 w 1387954"/>
                <a:gd name="connsiteY6" fmla="*/ 642931 h 642931"/>
                <a:gd name="connsiteX7" fmla="*/ 1066488 w 1387954"/>
                <a:gd name="connsiteY7" fmla="*/ 482198 h 642931"/>
                <a:gd name="connsiteX8" fmla="*/ 1146855 w 1387954"/>
                <a:gd name="connsiteY8" fmla="*/ 482198 h 642931"/>
                <a:gd name="connsiteX9" fmla="*/ 1146855 w 1387954"/>
                <a:gd name="connsiteY9" fmla="*/ 417757 h 642931"/>
                <a:gd name="connsiteX10" fmla="*/ 0 w 1387954"/>
                <a:gd name="connsiteY10" fmla="*/ 417757 h 642931"/>
                <a:gd name="connsiteX11" fmla="*/ 0 w 1387954"/>
                <a:gd name="connsiteY11" fmla="*/ 0 h 642931"/>
                <a:gd name="connsiteX0" fmla="*/ 226623 w 1614577"/>
                <a:gd name="connsiteY0" fmla="*/ 0 h 642931"/>
                <a:gd name="connsiteX1" fmla="*/ 1614488 w 1614577"/>
                <a:gd name="connsiteY1" fmla="*/ 0 h 642931"/>
                <a:gd name="connsiteX2" fmla="*/ 1614488 w 1614577"/>
                <a:gd name="connsiteY2" fmla="*/ 417757 h 642931"/>
                <a:gd name="connsiteX3" fmla="*/ 1534210 w 1614577"/>
                <a:gd name="connsiteY3" fmla="*/ 417757 h 642931"/>
                <a:gd name="connsiteX4" fmla="*/ 1534210 w 1614577"/>
                <a:gd name="connsiteY4" fmla="*/ 482198 h 642931"/>
                <a:gd name="connsiteX5" fmla="*/ 1614577 w 1614577"/>
                <a:gd name="connsiteY5" fmla="*/ 482198 h 642931"/>
                <a:gd name="connsiteX6" fmla="*/ 1453844 w 1614577"/>
                <a:gd name="connsiteY6" fmla="*/ 642931 h 642931"/>
                <a:gd name="connsiteX7" fmla="*/ 1293111 w 1614577"/>
                <a:gd name="connsiteY7" fmla="*/ 482198 h 642931"/>
                <a:gd name="connsiteX8" fmla="*/ 1373478 w 1614577"/>
                <a:gd name="connsiteY8" fmla="*/ 482198 h 642931"/>
                <a:gd name="connsiteX9" fmla="*/ 1373478 w 1614577"/>
                <a:gd name="connsiteY9" fmla="*/ 417757 h 642931"/>
                <a:gd name="connsiteX10" fmla="*/ 0 w 1614577"/>
                <a:gd name="connsiteY10" fmla="*/ 421656 h 642931"/>
                <a:gd name="connsiteX11" fmla="*/ 226623 w 1614577"/>
                <a:gd name="connsiteY11" fmla="*/ 0 h 642931"/>
                <a:gd name="connsiteX0" fmla="*/ 0 w 1614577"/>
                <a:gd name="connsiteY0" fmla="*/ 0 h 642931"/>
                <a:gd name="connsiteX1" fmla="*/ 1614488 w 1614577"/>
                <a:gd name="connsiteY1" fmla="*/ 0 h 642931"/>
                <a:gd name="connsiteX2" fmla="*/ 1614488 w 1614577"/>
                <a:gd name="connsiteY2" fmla="*/ 417757 h 642931"/>
                <a:gd name="connsiteX3" fmla="*/ 1534210 w 1614577"/>
                <a:gd name="connsiteY3" fmla="*/ 417757 h 642931"/>
                <a:gd name="connsiteX4" fmla="*/ 1534210 w 1614577"/>
                <a:gd name="connsiteY4" fmla="*/ 482198 h 642931"/>
                <a:gd name="connsiteX5" fmla="*/ 1614577 w 1614577"/>
                <a:gd name="connsiteY5" fmla="*/ 482198 h 642931"/>
                <a:gd name="connsiteX6" fmla="*/ 1453844 w 1614577"/>
                <a:gd name="connsiteY6" fmla="*/ 642931 h 642931"/>
                <a:gd name="connsiteX7" fmla="*/ 1293111 w 1614577"/>
                <a:gd name="connsiteY7" fmla="*/ 482198 h 642931"/>
                <a:gd name="connsiteX8" fmla="*/ 1373478 w 1614577"/>
                <a:gd name="connsiteY8" fmla="*/ 482198 h 642931"/>
                <a:gd name="connsiteX9" fmla="*/ 1373478 w 1614577"/>
                <a:gd name="connsiteY9" fmla="*/ 417757 h 642931"/>
                <a:gd name="connsiteX10" fmla="*/ 0 w 1614577"/>
                <a:gd name="connsiteY10" fmla="*/ 421656 h 642931"/>
                <a:gd name="connsiteX11" fmla="*/ 0 w 1614577"/>
                <a:gd name="connsiteY11" fmla="*/ 0 h 642931"/>
                <a:gd name="connsiteX0" fmla="*/ 0 w 1614577"/>
                <a:gd name="connsiteY0" fmla="*/ 0 h 642931"/>
                <a:gd name="connsiteX1" fmla="*/ 1614488 w 1614577"/>
                <a:gd name="connsiteY1" fmla="*/ 0 h 642931"/>
                <a:gd name="connsiteX2" fmla="*/ 1614488 w 1614577"/>
                <a:gd name="connsiteY2" fmla="*/ 417757 h 642931"/>
                <a:gd name="connsiteX3" fmla="*/ 1534210 w 1614577"/>
                <a:gd name="connsiteY3" fmla="*/ 417757 h 642931"/>
                <a:gd name="connsiteX4" fmla="*/ 1534210 w 1614577"/>
                <a:gd name="connsiteY4" fmla="*/ 482198 h 642931"/>
                <a:gd name="connsiteX5" fmla="*/ 1614577 w 1614577"/>
                <a:gd name="connsiteY5" fmla="*/ 482198 h 642931"/>
                <a:gd name="connsiteX6" fmla="*/ 1453844 w 1614577"/>
                <a:gd name="connsiteY6" fmla="*/ 642931 h 642931"/>
                <a:gd name="connsiteX7" fmla="*/ 1293111 w 1614577"/>
                <a:gd name="connsiteY7" fmla="*/ 482198 h 642931"/>
                <a:gd name="connsiteX8" fmla="*/ 1373478 w 1614577"/>
                <a:gd name="connsiteY8" fmla="*/ 482198 h 642931"/>
                <a:gd name="connsiteX9" fmla="*/ 1373478 w 1614577"/>
                <a:gd name="connsiteY9" fmla="*/ 417757 h 642931"/>
                <a:gd name="connsiteX10" fmla="*/ 0 w 1614577"/>
                <a:gd name="connsiteY10" fmla="*/ 419275 h 642931"/>
                <a:gd name="connsiteX11" fmla="*/ 0 w 1614577"/>
                <a:gd name="connsiteY11" fmla="*/ 0 h 642931"/>
                <a:gd name="connsiteX0" fmla="*/ 71438 w 1686015"/>
                <a:gd name="connsiteY0" fmla="*/ 0 h 642931"/>
                <a:gd name="connsiteX1" fmla="*/ 1685926 w 1686015"/>
                <a:gd name="connsiteY1" fmla="*/ 0 h 642931"/>
                <a:gd name="connsiteX2" fmla="*/ 1685926 w 1686015"/>
                <a:gd name="connsiteY2" fmla="*/ 417757 h 642931"/>
                <a:gd name="connsiteX3" fmla="*/ 1605648 w 1686015"/>
                <a:gd name="connsiteY3" fmla="*/ 417757 h 642931"/>
                <a:gd name="connsiteX4" fmla="*/ 1605648 w 1686015"/>
                <a:gd name="connsiteY4" fmla="*/ 482198 h 642931"/>
                <a:gd name="connsiteX5" fmla="*/ 1686015 w 1686015"/>
                <a:gd name="connsiteY5" fmla="*/ 482198 h 642931"/>
                <a:gd name="connsiteX6" fmla="*/ 1525282 w 1686015"/>
                <a:gd name="connsiteY6" fmla="*/ 642931 h 642931"/>
                <a:gd name="connsiteX7" fmla="*/ 1364549 w 1686015"/>
                <a:gd name="connsiteY7" fmla="*/ 482198 h 642931"/>
                <a:gd name="connsiteX8" fmla="*/ 1444916 w 1686015"/>
                <a:gd name="connsiteY8" fmla="*/ 482198 h 642931"/>
                <a:gd name="connsiteX9" fmla="*/ 1444916 w 1686015"/>
                <a:gd name="connsiteY9" fmla="*/ 417757 h 642931"/>
                <a:gd name="connsiteX10" fmla="*/ 0 w 1686015"/>
                <a:gd name="connsiteY10" fmla="*/ 419275 h 642931"/>
                <a:gd name="connsiteX11" fmla="*/ 71438 w 1686015"/>
                <a:gd name="connsiteY11" fmla="*/ 0 h 642931"/>
                <a:gd name="connsiteX0" fmla="*/ 0 w 1686015"/>
                <a:gd name="connsiteY0" fmla="*/ 0 h 642931"/>
                <a:gd name="connsiteX1" fmla="*/ 1685926 w 1686015"/>
                <a:gd name="connsiteY1" fmla="*/ 0 h 642931"/>
                <a:gd name="connsiteX2" fmla="*/ 1685926 w 1686015"/>
                <a:gd name="connsiteY2" fmla="*/ 417757 h 642931"/>
                <a:gd name="connsiteX3" fmla="*/ 1605648 w 1686015"/>
                <a:gd name="connsiteY3" fmla="*/ 417757 h 642931"/>
                <a:gd name="connsiteX4" fmla="*/ 1605648 w 1686015"/>
                <a:gd name="connsiteY4" fmla="*/ 482198 h 642931"/>
                <a:gd name="connsiteX5" fmla="*/ 1686015 w 1686015"/>
                <a:gd name="connsiteY5" fmla="*/ 482198 h 642931"/>
                <a:gd name="connsiteX6" fmla="*/ 1525282 w 1686015"/>
                <a:gd name="connsiteY6" fmla="*/ 642931 h 642931"/>
                <a:gd name="connsiteX7" fmla="*/ 1364549 w 1686015"/>
                <a:gd name="connsiteY7" fmla="*/ 482198 h 642931"/>
                <a:gd name="connsiteX8" fmla="*/ 1444916 w 1686015"/>
                <a:gd name="connsiteY8" fmla="*/ 482198 h 642931"/>
                <a:gd name="connsiteX9" fmla="*/ 1444916 w 1686015"/>
                <a:gd name="connsiteY9" fmla="*/ 417757 h 642931"/>
                <a:gd name="connsiteX10" fmla="*/ 0 w 1686015"/>
                <a:gd name="connsiteY10" fmla="*/ 419275 h 642931"/>
                <a:gd name="connsiteX11" fmla="*/ 0 w 1686015"/>
                <a:gd name="connsiteY11" fmla="*/ 0 h 64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6015" h="642931">
                  <a:moveTo>
                    <a:pt x="0" y="0"/>
                  </a:moveTo>
                  <a:lnTo>
                    <a:pt x="1685926" y="0"/>
                  </a:lnTo>
                  <a:lnTo>
                    <a:pt x="1685926" y="417757"/>
                  </a:lnTo>
                  <a:lnTo>
                    <a:pt x="1605648" y="417757"/>
                  </a:lnTo>
                  <a:lnTo>
                    <a:pt x="1605648" y="482198"/>
                  </a:lnTo>
                  <a:lnTo>
                    <a:pt x="1686015" y="482198"/>
                  </a:lnTo>
                  <a:lnTo>
                    <a:pt x="1525282" y="642931"/>
                  </a:lnTo>
                  <a:lnTo>
                    <a:pt x="1364549" y="482198"/>
                  </a:lnTo>
                  <a:lnTo>
                    <a:pt x="1444916" y="482198"/>
                  </a:lnTo>
                  <a:lnTo>
                    <a:pt x="1444916" y="417757"/>
                  </a:lnTo>
                  <a:lnTo>
                    <a:pt x="0" y="419275"/>
                  </a:lnTo>
                  <a:lnTo>
                    <a:pt x="0" y="0"/>
                  </a:lnTo>
                  <a:close/>
                </a:path>
              </a:pathLst>
            </a:custGeom>
            <a:solidFill>
              <a:srgbClr val="F79646">
                <a:lumMod val="60000"/>
                <a:lumOff val="40000"/>
              </a:srgbClr>
            </a:solidFill>
            <a:ln w="25400" cap="flat" cmpd="sng" algn="ctr">
              <a:solidFill>
                <a:srgbClr val="FF0000"/>
              </a:solidFill>
              <a:prstDash val="solid"/>
            </a:ln>
            <a:effectLst/>
          </p:spPr>
          <p:txBody>
            <a:bodyPr tIns="4572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Start up </a:t>
              </a: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of</a:t>
              </a:r>
              <a:endPar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Programmes</a:t>
              </a: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 </a:t>
              </a: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of</a:t>
              </a: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 </a:t>
              </a: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measures</a:t>
              </a:r>
              <a:endParaRPr kumimoji="0" lang="it-IT" sz="1100" b="1" i="0" u="none" strike="noStrike" kern="0" cap="none" spc="0" normalizeH="0" baseline="0" noProof="0" dirty="0">
                <a:ln>
                  <a:noFill/>
                </a:ln>
                <a:solidFill>
                  <a:srgbClr val="C0504D">
                    <a:lumMod val="75000"/>
                  </a:srgbClr>
                </a:solidFill>
                <a:effectLst/>
                <a:uLnTx/>
                <a:uFillTx/>
                <a:latin typeface="Calibri"/>
                <a:ea typeface="+mn-ea"/>
                <a:cs typeface="+mn-cs"/>
              </a:endParaRPr>
            </a:p>
          </p:txBody>
        </p:sp>
        <p:sp>
          <p:nvSpPr>
            <p:cNvPr id="83" name="Callout con freccia in giù 82"/>
            <p:cNvSpPr/>
            <p:nvPr/>
          </p:nvSpPr>
          <p:spPr>
            <a:xfrm>
              <a:off x="2631679" y="2639010"/>
              <a:ext cx="2454442" cy="642931"/>
            </a:xfrm>
            <a:prstGeom prst="downArrowCallout">
              <a:avLst/>
            </a:prstGeom>
            <a:solidFill>
              <a:srgbClr val="F79646">
                <a:lumMod val="60000"/>
                <a:lumOff val="4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2° </a:t>
              </a:r>
              <a:r>
                <a:rPr kumimoji="0" lang="it-IT" sz="1100" b="1" i="0" u="none" strike="noStrike" kern="0" cap="none" spc="0" normalizeH="0" baseline="0" noProof="0" dirty="0" err="1">
                  <a:ln>
                    <a:noFill/>
                  </a:ln>
                  <a:solidFill>
                    <a:srgbClr val="C0504D">
                      <a:lumMod val="75000"/>
                    </a:srgbClr>
                  </a:solidFill>
                  <a:effectLst/>
                  <a:uLnTx/>
                  <a:uFillTx/>
                  <a:latin typeface="Calibri"/>
                  <a:ea typeface="+mn-ea"/>
                  <a:cs typeface="+mn-cs"/>
                </a:rPr>
                <a:t>R</a:t>
              </a: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eporting</a:t>
              </a: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 </a:t>
              </a: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to</a:t>
              </a: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 EC</a:t>
              </a:r>
              <a:endParaRPr kumimoji="0" lang="it-IT" sz="1100" b="1" i="0" u="none" strike="noStrike" kern="0" cap="none" spc="0" normalizeH="0" baseline="0" noProof="0" dirty="0">
                <a:ln>
                  <a:noFill/>
                </a:ln>
                <a:solidFill>
                  <a:srgbClr val="C0504D">
                    <a:lumMod val="75000"/>
                  </a:srgbClr>
                </a:solidFill>
                <a:effectLst/>
                <a:uLnTx/>
                <a:uFillTx/>
                <a:latin typeface="Calibri"/>
                <a:ea typeface="+mn-ea"/>
                <a:cs typeface="+mn-cs"/>
              </a:endParaRPr>
            </a:p>
          </p:txBody>
        </p:sp>
        <p:sp>
          <p:nvSpPr>
            <p:cNvPr id="84" name="Callout con freccia in su 83"/>
            <p:cNvSpPr/>
            <p:nvPr/>
          </p:nvSpPr>
          <p:spPr>
            <a:xfrm>
              <a:off x="5949387" y="2404354"/>
              <a:ext cx="2454442" cy="642931"/>
            </a:xfrm>
            <a:prstGeom prst="upArrowCallout">
              <a:avLst/>
            </a:prstGeom>
            <a:solidFill>
              <a:srgbClr val="F79646">
                <a:lumMod val="60000"/>
                <a:lumOff val="4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srgbClr val="C0504D">
                      <a:lumMod val="75000"/>
                    </a:srgbClr>
                  </a:solidFill>
                  <a:effectLst/>
                  <a:uLnTx/>
                  <a:uFillTx/>
                  <a:latin typeface="Calibri"/>
                  <a:ea typeface="+mn-ea"/>
                  <a:cs typeface="+mn-cs"/>
                </a:rPr>
                <a:t>1</a:t>
              </a: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 </a:t>
              </a:r>
              <a:r>
                <a:rPr kumimoji="0" lang="it-IT" sz="1100" b="1" i="0" u="none" strike="noStrike" kern="0" cap="none" spc="0" normalizeH="0" baseline="0" noProof="0" dirty="0" err="1">
                  <a:ln>
                    <a:noFill/>
                  </a:ln>
                  <a:solidFill>
                    <a:srgbClr val="C0504D">
                      <a:lumMod val="75000"/>
                    </a:srgbClr>
                  </a:solidFill>
                  <a:effectLst/>
                  <a:uLnTx/>
                  <a:uFillTx/>
                  <a:latin typeface="Calibri"/>
                  <a:ea typeface="+mn-ea"/>
                  <a:cs typeface="+mn-cs"/>
                </a:rPr>
                <a:t>R</a:t>
              </a: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eporting</a:t>
              </a: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 </a:t>
              </a:r>
              <a:r>
                <a:rPr kumimoji="0" lang="it-IT" sz="1100" b="1" i="0" u="none" strike="noStrike" kern="0" cap="none" spc="0" normalizeH="0" baseline="0" noProof="0" dirty="0" err="1" smtClean="0">
                  <a:ln>
                    <a:noFill/>
                  </a:ln>
                  <a:solidFill>
                    <a:srgbClr val="C0504D">
                      <a:lumMod val="75000"/>
                    </a:srgbClr>
                  </a:solidFill>
                  <a:effectLst/>
                  <a:uLnTx/>
                  <a:uFillTx/>
                  <a:latin typeface="Calibri"/>
                  <a:ea typeface="+mn-ea"/>
                  <a:cs typeface="+mn-cs"/>
                </a:rPr>
                <a:t>to</a:t>
              </a:r>
              <a:r>
                <a:rPr kumimoji="0" lang="it-IT" sz="1100" b="1" i="0" u="none" strike="noStrike" kern="0" cap="none" spc="0" normalizeH="0" baseline="0" noProof="0" dirty="0" smtClean="0">
                  <a:ln>
                    <a:noFill/>
                  </a:ln>
                  <a:solidFill>
                    <a:srgbClr val="C0504D">
                      <a:lumMod val="75000"/>
                    </a:srgbClr>
                  </a:solidFill>
                  <a:effectLst/>
                  <a:uLnTx/>
                  <a:uFillTx/>
                  <a:latin typeface="Calibri"/>
                  <a:ea typeface="+mn-ea"/>
                  <a:cs typeface="+mn-cs"/>
                </a:rPr>
                <a:t> EC</a:t>
              </a:r>
              <a:endParaRPr kumimoji="0" lang="it-IT" sz="1100" b="1" i="0" u="none" strike="noStrike" kern="0" cap="none" spc="0" normalizeH="0" baseline="0" noProof="0" dirty="0">
                <a:ln>
                  <a:noFill/>
                </a:ln>
                <a:solidFill>
                  <a:srgbClr val="C0504D">
                    <a:lumMod val="75000"/>
                  </a:srgbClr>
                </a:solidFill>
                <a:effectLst/>
                <a:uLnTx/>
                <a:uFillTx/>
                <a:latin typeface="Calibri"/>
                <a:ea typeface="+mn-ea"/>
                <a:cs typeface="+mn-cs"/>
              </a:endParaRPr>
            </a:p>
          </p:txBody>
        </p:sp>
      </p:grpSp>
      <p:sp>
        <p:nvSpPr>
          <p:cNvPr id="85" name="CasellaDiTesto 84"/>
          <p:cNvSpPr txBox="1"/>
          <p:nvPr/>
        </p:nvSpPr>
        <p:spPr>
          <a:xfrm>
            <a:off x="5691188" y="6165304"/>
            <a:ext cx="536996" cy="173289"/>
          </a:xfrm>
          <a:prstGeom prst="rect">
            <a:avLst/>
          </a:prstGeom>
          <a:solidFill>
            <a:srgbClr val="4BACC6">
              <a:lumMod val="75000"/>
            </a:srgbClr>
          </a:solidFill>
          <a:ln>
            <a:solidFill>
              <a:sysClr val="window" lastClr="FFFFFF"/>
            </a:solid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ysClr val="window" lastClr="FFFFFF"/>
                </a:solidFill>
                <a:effectLst/>
                <a:uLnTx/>
                <a:uFillTx/>
              </a:rPr>
              <a:t>L</a:t>
            </a:r>
            <a:endParaRPr kumimoji="0" lang="it-IT" sz="1200" b="1" i="0" u="none" strike="noStrike" kern="0" cap="none" spc="0" normalizeH="0" baseline="0" noProof="0" dirty="0">
              <a:ln>
                <a:noFill/>
              </a:ln>
              <a:solidFill>
                <a:sysClr val="window" lastClr="FFFFFF"/>
              </a:solidFill>
              <a:effectLst/>
              <a:uLnTx/>
              <a:uFillTx/>
            </a:endParaRPr>
          </a:p>
        </p:txBody>
      </p:sp>
      <p:sp>
        <p:nvSpPr>
          <p:cNvPr id="89" name="CasellaDiTesto 88"/>
          <p:cNvSpPr txBox="1"/>
          <p:nvPr/>
        </p:nvSpPr>
        <p:spPr>
          <a:xfrm>
            <a:off x="2087216" y="1340768"/>
            <a:ext cx="7056784" cy="2585323"/>
          </a:xfrm>
          <a:prstGeom prst="rect">
            <a:avLst/>
          </a:prstGeom>
          <a:solidFill>
            <a:srgbClr val="FFFF00"/>
          </a:solidFill>
        </p:spPr>
        <p:txBody>
          <a:bodyPr wrap="square" rtlCol="0">
            <a:spAutoFit/>
          </a:bodyPr>
          <a:lstStyle/>
          <a:p>
            <a:pPr algn="just"/>
            <a:r>
              <a:rPr lang="it-IT" b="1" dirty="0" err="1" smtClean="0">
                <a:solidFill>
                  <a:srgbClr val="002060"/>
                </a:solidFill>
                <a:latin typeface="Calibri" pitchFamily="34" charset="0"/>
              </a:rPr>
              <a:t>According</a:t>
            </a:r>
            <a:r>
              <a:rPr lang="it-IT" b="1" dirty="0" smtClean="0">
                <a:solidFill>
                  <a:srgbClr val="002060"/>
                </a:solidFill>
                <a:latin typeface="Calibri" pitchFamily="34" charset="0"/>
              </a:rPr>
              <a:t> </a:t>
            </a:r>
            <a:r>
              <a:rPr lang="it-IT" b="1" dirty="0" err="1" smtClean="0">
                <a:solidFill>
                  <a:srgbClr val="002060"/>
                </a:solidFill>
                <a:latin typeface="Calibri" pitchFamily="34" charset="0"/>
              </a:rPr>
              <a:t>to</a:t>
            </a:r>
            <a:r>
              <a:rPr lang="it-IT" b="1" dirty="0" smtClean="0">
                <a:solidFill>
                  <a:srgbClr val="002060"/>
                </a:solidFill>
                <a:latin typeface="Calibri" pitchFamily="34" charset="0"/>
              </a:rPr>
              <a:t> the MSFD management </a:t>
            </a:r>
            <a:r>
              <a:rPr lang="it-IT" b="1" dirty="0" err="1" smtClean="0">
                <a:solidFill>
                  <a:srgbClr val="002060"/>
                </a:solidFill>
                <a:latin typeface="Calibri" pitchFamily="34" charset="0"/>
              </a:rPr>
              <a:t>cycle</a:t>
            </a:r>
            <a:r>
              <a:rPr lang="it-IT" b="1" dirty="0" smtClean="0">
                <a:solidFill>
                  <a:srgbClr val="002060"/>
                </a:solidFill>
                <a:latin typeface="Calibri" pitchFamily="34" charset="0"/>
              </a:rPr>
              <a:t>, at the moment </a:t>
            </a:r>
            <a:r>
              <a:rPr lang="it-IT" b="1" dirty="0" err="1" smtClean="0">
                <a:solidFill>
                  <a:srgbClr val="002060"/>
                </a:solidFill>
                <a:latin typeface="Calibri" pitchFamily="34" charset="0"/>
              </a:rPr>
              <a:t>all</a:t>
            </a:r>
            <a:r>
              <a:rPr lang="it-IT" b="1" dirty="0" smtClean="0">
                <a:solidFill>
                  <a:srgbClr val="002060"/>
                </a:solidFill>
                <a:latin typeface="Calibri" pitchFamily="34" charset="0"/>
              </a:rPr>
              <a:t> </a:t>
            </a:r>
            <a:r>
              <a:rPr lang="it-IT" b="1" dirty="0" err="1" smtClean="0">
                <a:solidFill>
                  <a:srgbClr val="002060"/>
                </a:solidFill>
                <a:latin typeface="Calibri" pitchFamily="34" charset="0"/>
              </a:rPr>
              <a:t>Member</a:t>
            </a:r>
            <a:r>
              <a:rPr lang="it-IT" b="1" dirty="0" smtClean="0">
                <a:solidFill>
                  <a:srgbClr val="002060"/>
                </a:solidFill>
                <a:latin typeface="Calibri" pitchFamily="34" charset="0"/>
              </a:rPr>
              <a:t> </a:t>
            </a:r>
            <a:r>
              <a:rPr lang="it-IT" b="1" dirty="0" err="1" smtClean="0">
                <a:solidFill>
                  <a:srgbClr val="002060"/>
                </a:solidFill>
                <a:latin typeface="Calibri" pitchFamily="34" charset="0"/>
              </a:rPr>
              <a:t>States</a:t>
            </a:r>
            <a:r>
              <a:rPr lang="it-IT" b="1" dirty="0" smtClean="0">
                <a:solidFill>
                  <a:srgbClr val="002060"/>
                </a:solidFill>
                <a:latin typeface="Calibri" pitchFamily="34" charset="0"/>
              </a:rPr>
              <a:t> </a:t>
            </a:r>
            <a:r>
              <a:rPr lang="it-IT" b="1" dirty="0" err="1" smtClean="0">
                <a:solidFill>
                  <a:srgbClr val="002060"/>
                </a:solidFill>
                <a:latin typeface="Calibri" pitchFamily="34" charset="0"/>
              </a:rPr>
              <a:t>completed</a:t>
            </a:r>
            <a:r>
              <a:rPr lang="it-IT" b="1" dirty="0" smtClean="0">
                <a:solidFill>
                  <a:srgbClr val="002060"/>
                </a:solidFill>
                <a:latin typeface="Calibri" pitchFamily="34" charset="0"/>
              </a:rPr>
              <a:t> </a:t>
            </a:r>
            <a:r>
              <a:rPr lang="it-IT" b="1" dirty="0" err="1" smtClean="0">
                <a:solidFill>
                  <a:srgbClr val="002060"/>
                </a:solidFill>
                <a:latin typeface="Calibri" pitchFamily="34" charset="0"/>
              </a:rPr>
              <a:t>both</a:t>
            </a:r>
            <a:r>
              <a:rPr lang="it-IT" b="1" dirty="0" smtClean="0">
                <a:solidFill>
                  <a:srgbClr val="002060"/>
                </a:solidFill>
                <a:latin typeface="Calibri" pitchFamily="34" charset="0"/>
              </a:rPr>
              <a:t> the </a:t>
            </a:r>
            <a:r>
              <a:rPr lang="it-IT" b="1" dirty="0" err="1" smtClean="0">
                <a:solidFill>
                  <a:srgbClr val="002060"/>
                </a:solidFill>
                <a:latin typeface="Calibri" pitchFamily="34" charset="0"/>
              </a:rPr>
              <a:t>Initial</a:t>
            </a:r>
            <a:r>
              <a:rPr lang="it-IT" b="1" dirty="0" smtClean="0">
                <a:solidFill>
                  <a:srgbClr val="002060"/>
                </a:solidFill>
                <a:latin typeface="Calibri" pitchFamily="34" charset="0"/>
              </a:rPr>
              <a:t> </a:t>
            </a:r>
            <a:r>
              <a:rPr lang="it-IT" b="1" dirty="0" err="1" smtClean="0">
                <a:solidFill>
                  <a:srgbClr val="002060"/>
                </a:solidFill>
                <a:latin typeface="Calibri" pitchFamily="34" charset="0"/>
              </a:rPr>
              <a:t>assessment</a:t>
            </a:r>
            <a:r>
              <a:rPr lang="it-IT" b="1" dirty="0" smtClean="0">
                <a:solidFill>
                  <a:srgbClr val="002060"/>
                </a:solidFill>
                <a:latin typeface="Calibri" pitchFamily="34" charset="0"/>
              </a:rPr>
              <a:t> and the </a:t>
            </a:r>
            <a:r>
              <a:rPr lang="it-IT" b="1" dirty="0" err="1" smtClean="0">
                <a:solidFill>
                  <a:srgbClr val="002060"/>
                </a:solidFill>
                <a:latin typeface="Calibri" pitchFamily="34" charset="0"/>
              </a:rPr>
              <a:t>Determination</a:t>
            </a:r>
            <a:r>
              <a:rPr lang="it-IT" b="1" dirty="0" smtClean="0">
                <a:solidFill>
                  <a:srgbClr val="002060"/>
                </a:solidFill>
                <a:latin typeface="Calibri" pitchFamily="34" charset="0"/>
              </a:rPr>
              <a:t> </a:t>
            </a:r>
            <a:r>
              <a:rPr lang="it-IT" b="1" dirty="0" err="1" smtClean="0">
                <a:solidFill>
                  <a:srgbClr val="002060"/>
                </a:solidFill>
                <a:latin typeface="Calibri" pitchFamily="34" charset="0"/>
              </a:rPr>
              <a:t>of</a:t>
            </a:r>
            <a:r>
              <a:rPr lang="it-IT" b="1" dirty="0" smtClean="0">
                <a:solidFill>
                  <a:srgbClr val="002060"/>
                </a:solidFill>
                <a:latin typeface="Calibri" pitchFamily="34" charset="0"/>
              </a:rPr>
              <a:t> </a:t>
            </a:r>
            <a:r>
              <a:rPr lang="it-IT" b="1" dirty="0" err="1" smtClean="0">
                <a:solidFill>
                  <a:srgbClr val="002060"/>
                </a:solidFill>
                <a:latin typeface="Calibri" pitchFamily="34" charset="0"/>
              </a:rPr>
              <a:t>their</a:t>
            </a:r>
            <a:r>
              <a:rPr lang="it-IT" b="1" dirty="0" smtClean="0">
                <a:solidFill>
                  <a:srgbClr val="002060"/>
                </a:solidFill>
                <a:latin typeface="Calibri" pitchFamily="34" charset="0"/>
              </a:rPr>
              <a:t> GES .</a:t>
            </a:r>
          </a:p>
          <a:p>
            <a:pPr algn="just"/>
            <a:endParaRPr lang="it-IT" b="1" dirty="0" smtClean="0">
              <a:solidFill>
                <a:srgbClr val="002060"/>
              </a:solidFill>
              <a:latin typeface="Calibri" pitchFamily="34" charset="0"/>
            </a:endParaRPr>
          </a:p>
          <a:p>
            <a:pPr algn="just"/>
            <a:r>
              <a:rPr lang="it-IT" b="1" dirty="0" err="1" smtClean="0">
                <a:solidFill>
                  <a:srgbClr val="002060"/>
                </a:solidFill>
                <a:latin typeface="Calibri" pitchFamily="34" charset="0"/>
              </a:rPr>
              <a:t>Now</a:t>
            </a:r>
            <a:r>
              <a:rPr lang="it-IT" b="1" dirty="0" smtClean="0">
                <a:solidFill>
                  <a:srgbClr val="002060"/>
                </a:solidFill>
                <a:latin typeface="Calibri" pitchFamily="34" charset="0"/>
              </a:rPr>
              <a:t> the EC </a:t>
            </a:r>
            <a:r>
              <a:rPr lang="it-IT" b="1" dirty="0" err="1" smtClean="0">
                <a:solidFill>
                  <a:srgbClr val="002060"/>
                </a:solidFill>
                <a:latin typeface="Calibri" pitchFamily="34" charset="0"/>
              </a:rPr>
              <a:t>is</a:t>
            </a:r>
            <a:r>
              <a:rPr lang="it-IT" b="1" dirty="0" smtClean="0">
                <a:solidFill>
                  <a:srgbClr val="002060"/>
                </a:solidFill>
                <a:latin typeface="Calibri" pitchFamily="34" charset="0"/>
              </a:rPr>
              <a:t> </a:t>
            </a:r>
            <a:r>
              <a:rPr lang="it-IT" b="1" dirty="0" err="1" smtClean="0">
                <a:solidFill>
                  <a:srgbClr val="002060"/>
                </a:solidFill>
                <a:latin typeface="Calibri" pitchFamily="34" charset="0"/>
              </a:rPr>
              <a:t>assessing</a:t>
            </a:r>
            <a:r>
              <a:rPr lang="it-IT" b="1" dirty="0" smtClean="0">
                <a:solidFill>
                  <a:srgbClr val="002060"/>
                </a:solidFill>
                <a:latin typeface="Calibri" pitchFamily="34" charset="0"/>
              </a:rPr>
              <a:t> </a:t>
            </a:r>
            <a:r>
              <a:rPr lang="it-IT" b="1" dirty="0" err="1" smtClean="0">
                <a:solidFill>
                  <a:srgbClr val="002060"/>
                </a:solidFill>
                <a:latin typeface="Calibri" pitchFamily="34" charset="0"/>
              </a:rPr>
              <a:t>all</a:t>
            </a:r>
            <a:r>
              <a:rPr lang="it-IT" b="1" dirty="0" smtClean="0">
                <a:solidFill>
                  <a:srgbClr val="002060"/>
                </a:solidFill>
                <a:latin typeface="Calibri" pitchFamily="34" charset="0"/>
              </a:rPr>
              <a:t> </a:t>
            </a:r>
            <a:r>
              <a:rPr lang="it-IT" b="1" dirty="0" err="1" smtClean="0">
                <a:solidFill>
                  <a:srgbClr val="002060"/>
                </a:solidFill>
                <a:latin typeface="Calibri" pitchFamily="34" charset="0"/>
              </a:rPr>
              <a:t>reports</a:t>
            </a:r>
            <a:r>
              <a:rPr lang="it-IT" b="1" dirty="0" smtClean="0">
                <a:solidFill>
                  <a:srgbClr val="002060"/>
                </a:solidFill>
                <a:latin typeface="Calibri" pitchFamily="34" charset="0"/>
              </a:rPr>
              <a:t> and </a:t>
            </a:r>
            <a:r>
              <a:rPr lang="it-IT" b="1" dirty="0" err="1" smtClean="0">
                <a:solidFill>
                  <a:srgbClr val="002060"/>
                </a:solidFill>
                <a:latin typeface="Calibri" pitchFamily="34" charset="0"/>
              </a:rPr>
              <a:t>already</a:t>
            </a:r>
            <a:r>
              <a:rPr lang="it-IT" b="1" dirty="0" smtClean="0">
                <a:solidFill>
                  <a:srgbClr val="002060"/>
                </a:solidFill>
                <a:latin typeface="Calibri" pitchFamily="34" charset="0"/>
              </a:rPr>
              <a:t> a </a:t>
            </a:r>
            <a:r>
              <a:rPr lang="it-IT" b="1" dirty="0" smtClean="0">
                <a:solidFill>
                  <a:srgbClr val="C00000"/>
                </a:solidFill>
                <a:latin typeface="Calibri" pitchFamily="34" charset="0"/>
              </a:rPr>
              <a:t>high </a:t>
            </a:r>
            <a:r>
              <a:rPr lang="it-IT" b="1" dirty="0" err="1" smtClean="0">
                <a:solidFill>
                  <a:srgbClr val="C00000"/>
                </a:solidFill>
                <a:latin typeface="Calibri" pitchFamily="34" charset="0"/>
              </a:rPr>
              <a:t>variability</a:t>
            </a:r>
            <a:r>
              <a:rPr lang="it-IT" b="1" dirty="0" smtClean="0">
                <a:solidFill>
                  <a:srgbClr val="C00000"/>
                </a:solidFill>
                <a:latin typeface="Calibri" pitchFamily="34" charset="0"/>
              </a:rPr>
              <a:t> </a:t>
            </a:r>
            <a:r>
              <a:rPr lang="it-IT" b="1" dirty="0" err="1" smtClean="0">
                <a:solidFill>
                  <a:srgbClr val="C00000"/>
                </a:solidFill>
                <a:latin typeface="Calibri" pitchFamily="34" charset="0"/>
              </a:rPr>
              <a:t>of</a:t>
            </a:r>
            <a:r>
              <a:rPr lang="it-IT" b="1" dirty="0" smtClean="0">
                <a:solidFill>
                  <a:srgbClr val="C00000"/>
                </a:solidFill>
                <a:latin typeface="Calibri" pitchFamily="34" charset="0"/>
              </a:rPr>
              <a:t> </a:t>
            </a:r>
            <a:r>
              <a:rPr lang="it-IT" b="1" dirty="0" err="1" smtClean="0">
                <a:solidFill>
                  <a:srgbClr val="C00000"/>
                </a:solidFill>
                <a:latin typeface="Calibri" pitchFamily="34" charset="0"/>
              </a:rPr>
              <a:t>approaches</a:t>
            </a:r>
            <a:r>
              <a:rPr lang="it-IT" b="1" dirty="0" smtClean="0">
                <a:solidFill>
                  <a:srgbClr val="C00000"/>
                </a:solidFill>
                <a:latin typeface="Calibri" pitchFamily="34" charset="0"/>
              </a:rPr>
              <a:t> </a:t>
            </a:r>
            <a:r>
              <a:rPr lang="it-IT" b="1" dirty="0" err="1" smtClean="0">
                <a:solidFill>
                  <a:srgbClr val="C00000"/>
                </a:solidFill>
                <a:latin typeface="Calibri" pitchFamily="34" charset="0"/>
              </a:rPr>
              <a:t>is</a:t>
            </a:r>
            <a:r>
              <a:rPr lang="it-IT" b="1" dirty="0" smtClean="0">
                <a:solidFill>
                  <a:srgbClr val="C00000"/>
                </a:solidFill>
                <a:latin typeface="Calibri" pitchFamily="34" charset="0"/>
              </a:rPr>
              <a:t> </a:t>
            </a:r>
            <a:r>
              <a:rPr lang="it-IT" b="1" dirty="0" err="1" smtClean="0">
                <a:solidFill>
                  <a:srgbClr val="C00000"/>
                </a:solidFill>
                <a:latin typeface="Calibri" pitchFamily="34" charset="0"/>
              </a:rPr>
              <a:t>resulted</a:t>
            </a:r>
            <a:r>
              <a:rPr lang="it-IT" b="1" dirty="0" smtClean="0">
                <a:solidFill>
                  <a:srgbClr val="C00000"/>
                </a:solidFill>
                <a:latin typeface="Calibri" pitchFamily="34" charset="0"/>
              </a:rPr>
              <a:t>.  </a:t>
            </a:r>
          </a:p>
          <a:p>
            <a:pPr algn="just"/>
            <a:endParaRPr lang="it-IT" b="1" dirty="0" smtClean="0">
              <a:solidFill>
                <a:srgbClr val="002060"/>
              </a:solidFill>
              <a:latin typeface="Calibri" pitchFamily="34" charset="0"/>
            </a:endParaRPr>
          </a:p>
          <a:p>
            <a:pPr algn="just"/>
            <a:r>
              <a:rPr lang="it-IT" b="1" dirty="0" smtClean="0">
                <a:solidFill>
                  <a:srgbClr val="002060"/>
                </a:solidFill>
                <a:latin typeface="Calibri" pitchFamily="34" charset="0"/>
              </a:rPr>
              <a:t>The </a:t>
            </a:r>
            <a:r>
              <a:rPr lang="it-IT" b="1" dirty="0" err="1" smtClean="0">
                <a:solidFill>
                  <a:srgbClr val="002060"/>
                </a:solidFill>
                <a:latin typeface="Calibri" pitchFamily="34" charset="0"/>
              </a:rPr>
              <a:t>lack</a:t>
            </a:r>
            <a:r>
              <a:rPr lang="it-IT" b="1" dirty="0" smtClean="0">
                <a:solidFill>
                  <a:srgbClr val="002060"/>
                </a:solidFill>
                <a:latin typeface="Calibri" pitchFamily="34" charset="0"/>
              </a:rPr>
              <a:t> </a:t>
            </a:r>
            <a:r>
              <a:rPr lang="it-IT" b="1" dirty="0" err="1" smtClean="0">
                <a:solidFill>
                  <a:srgbClr val="002060"/>
                </a:solidFill>
                <a:latin typeface="Calibri" pitchFamily="34" charset="0"/>
              </a:rPr>
              <a:t>of</a:t>
            </a:r>
            <a:r>
              <a:rPr lang="it-IT" b="1" dirty="0" smtClean="0">
                <a:solidFill>
                  <a:srgbClr val="002060"/>
                </a:solidFill>
                <a:latin typeface="Calibri" pitchFamily="34" charset="0"/>
              </a:rPr>
              <a:t> </a:t>
            </a:r>
            <a:r>
              <a:rPr lang="it-IT" b="1" dirty="0" err="1" smtClean="0">
                <a:solidFill>
                  <a:srgbClr val="002060"/>
                </a:solidFill>
                <a:latin typeface="Calibri" pitchFamily="34" charset="0"/>
              </a:rPr>
              <a:t>specific</a:t>
            </a:r>
            <a:r>
              <a:rPr lang="it-IT" b="1" dirty="0" smtClean="0">
                <a:solidFill>
                  <a:srgbClr val="002060"/>
                </a:solidFill>
                <a:latin typeface="Calibri" pitchFamily="34" charset="0"/>
              </a:rPr>
              <a:t> </a:t>
            </a:r>
            <a:r>
              <a:rPr lang="it-IT" b="1" dirty="0" err="1" smtClean="0">
                <a:solidFill>
                  <a:srgbClr val="002060"/>
                </a:solidFill>
                <a:latin typeface="Calibri" pitchFamily="34" charset="0"/>
              </a:rPr>
              <a:t>methodologies</a:t>
            </a:r>
            <a:r>
              <a:rPr lang="it-IT" b="1" dirty="0" smtClean="0">
                <a:solidFill>
                  <a:srgbClr val="002060"/>
                </a:solidFill>
                <a:latin typeface="Calibri" pitchFamily="34" charset="0"/>
              </a:rPr>
              <a:t> and/or </a:t>
            </a:r>
            <a:r>
              <a:rPr lang="it-IT" b="1" dirty="0" err="1" smtClean="0">
                <a:solidFill>
                  <a:srgbClr val="002060"/>
                </a:solidFill>
                <a:latin typeface="Calibri" pitchFamily="34" charset="0"/>
              </a:rPr>
              <a:t>technical</a:t>
            </a:r>
            <a:r>
              <a:rPr lang="it-IT" b="1" dirty="0" smtClean="0">
                <a:solidFill>
                  <a:srgbClr val="002060"/>
                </a:solidFill>
                <a:latin typeface="Calibri" pitchFamily="34" charset="0"/>
              </a:rPr>
              <a:t> </a:t>
            </a:r>
            <a:r>
              <a:rPr lang="it-IT" b="1" dirty="0" err="1" smtClean="0">
                <a:solidFill>
                  <a:srgbClr val="002060"/>
                </a:solidFill>
                <a:latin typeface="Calibri" pitchFamily="34" charset="0"/>
              </a:rPr>
              <a:t>guidelines</a:t>
            </a:r>
            <a:r>
              <a:rPr lang="it-IT" b="1" dirty="0" smtClean="0">
                <a:solidFill>
                  <a:srgbClr val="002060"/>
                </a:solidFill>
                <a:latin typeface="Calibri" pitchFamily="34" charset="0"/>
              </a:rPr>
              <a:t> </a:t>
            </a:r>
            <a:r>
              <a:rPr lang="it-IT" b="1" dirty="0" err="1" smtClean="0">
                <a:solidFill>
                  <a:srgbClr val="002060"/>
                </a:solidFill>
                <a:latin typeface="Calibri" pitchFamily="34" charset="0"/>
              </a:rPr>
              <a:t>regarding</a:t>
            </a:r>
            <a:r>
              <a:rPr lang="it-IT" b="1" dirty="0" smtClean="0">
                <a:solidFill>
                  <a:srgbClr val="002060"/>
                </a:solidFill>
                <a:latin typeface="Calibri" pitchFamily="34" charset="0"/>
              </a:rPr>
              <a:t> some </a:t>
            </a:r>
            <a:r>
              <a:rPr lang="it-IT" b="1" dirty="0" err="1" smtClean="0">
                <a:solidFill>
                  <a:srgbClr val="002060"/>
                </a:solidFill>
                <a:latin typeface="Calibri" pitchFamily="34" charset="0"/>
              </a:rPr>
              <a:t>descriptors</a:t>
            </a:r>
            <a:r>
              <a:rPr lang="it-IT" b="1" dirty="0" smtClean="0">
                <a:solidFill>
                  <a:srgbClr val="002060"/>
                </a:solidFill>
                <a:latin typeface="Calibri" pitchFamily="34" charset="0"/>
              </a:rPr>
              <a:t> and </a:t>
            </a:r>
            <a:r>
              <a:rPr lang="it-IT" b="1" dirty="0" err="1" smtClean="0">
                <a:solidFill>
                  <a:srgbClr val="002060"/>
                </a:solidFill>
                <a:latin typeface="Calibri" pitchFamily="34" charset="0"/>
              </a:rPr>
              <a:t>related</a:t>
            </a:r>
            <a:r>
              <a:rPr lang="it-IT" b="1" dirty="0" smtClean="0">
                <a:solidFill>
                  <a:srgbClr val="002060"/>
                </a:solidFill>
                <a:latin typeface="Calibri" pitchFamily="34" charset="0"/>
              </a:rPr>
              <a:t> </a:t>
            </a:r>
            <a:r>
              <a:rPr lang="it-IT" b="1" dirty="0" err="1" smtClean="0">
                <a:solidFill>
                  <a:srgbClr val="002060"/>
                </a:solidFill>
                <a:latin typeface="Calibri" pitchFamily="34" charset="0"/>
              </a:rPr>
              <a:t>indicators</a:t>
            </a:r>
            <a:r>
              <a:rPr lang="it-IT" b="1" dirty="0" smtClean="0">
                <a:solidFill>
                  <a:srgbClr val="002060"/>
                </a:solidFill>
                <a:latin typeface="Calibri" pitchFamily="34" charset="0"/>
              </a:rPr>
              <a:t> </a:t>
            </a:r>
            <a:r>
              <a:rPr lang="it-IT" b="1" dirty="0" err="1" smtClean="0">
                <a:solidFill>
                  <a:srgbClr val="C00000"/>
                </a:solidFill>
                <a:latin typeface="Calibri" pitchFamily="34" charset="0"/>
              </a:rPr>
              <a:t>limits</a:t>
            </a:r>
            <a:r>
              <a:rPr lang="it-IT" b="1" dirty="0" smtClean="0">
                <a:solidFill>
                  <a:srgbClr val="C00000"/>
                </a:solidFill>
                <a:latin typeface="Calibri" pitchFamily="34" charset="0"/>
              </a:rPr>
              <a:t> </a:t>
            </a:r>
            <a:r>
              <a:rPr lang="it-IT" b="1" dirty="0" err="1" smtClean="0">
                <a:solidFill>
                  <a:srgbClr val="C00000"/>
                </a:solidFill>
                <a:latin typeface="Calibri" pitchFamily="34" charset="0"/>
              </a:rPr>
              <a:t>an</a:t>
            </a:r>
            <a:r>
              <a:rPr lang="it-IT" b="1" dirty="0" smtClean="0">
                <a:solidFill>
                  <a:srgbClr val="C00000"/>
                </a:solidFill>
                <a:latin typeface="Calibri" pitchFamily="34" charset="0"/>
              </a:rPr>
              <a:t> </a:t>
            </a:r>
            <a:r>
              <a:rPr lang="it-IT" b="1" dirty="0" err="1" smtClean="0">
                <a:solidFill>
                  <a:srgbClr val="C00000"/>
                </a:solidFill>
                <a:latin typeface="Calibri" pitchFamily="34" charset="0"/>
              </a:rPr>
              <a:t>EU-wide</a:t>
            </a:r>
            <a:r>
              <a:rPr lang="it-IT" b="1" dirty="0" smtClean="0">
                <a:solidFill>
                  <a:srgbClr val="C00000"/>
                </a:solidFill>
                <a:latin typeface="Calibri" pitchFamily="34" charset="0"/>
              </a:rPr>
              <a:t> </a:t>
            </a:r>
            <a:r>
              <a:rPr lang="it-IT" b="1" dirty="0" err="1" smtClean="0">
                <a:solidFill>
                  <a:srgbClr val="C00000"/>
                </a:solidFill>
                <a:latin typeface="Calibri" pitchFamily="34" charset="0"/>
              </a:rPr>
              <a:t>harmonisation</a:t>
            </a:r>
            <a:r>
              <a:rPr lang="it-IT" b="1" dirty="0" smtClean="0">
                <a:solidFill>
                  <a:srgbClr val="C00000"/>
                </a:solidFill>
                <a:latin typeface="Calibri" pitchFamily="34" charset="0"/>
              </a:rPr>
              <a:t> </a:t>
            </a:r>
            <a:endParaRPr lang="it-IT" b="1" dirty="0">
              <a:solidFill>
                <a:srgbClr val="C00000"/>
              </a:solidFill>
              <a:latin typeface="Calibri" pitchFamily="34" charset="0"/>
            </a:endParaRPr>
          </a:p>
        </p:txBody>
      </p:sp>
      <p:sp>
        <p:nvSpPr>
          <p:cNvPr id="87" name="CasellaDiTesto 86"/>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sp>
        <p:nvSpPr>
          <p:cNvPr id="5" name="CasellaDiTesto 4"/>
          <p:cNvSpPr txBox="1"/>
          <p:nvPr/>
        </p:nvSpPr>
        <p:spPr>
          <a:xfrm>
            <a:off x="1475656" y="1124744"/>
            <a:ext cx="7668344" cy="707886"/>
          </a:xfrm>
          <a:prstGeom prst="rect">
            <a:avLst/>
          </a:prstGeom>
          <a:noFill/>
        </p:spPr>
        <p:txBody>
          <a:bodyPr wrap="square" rtlCol="0">
            <a:spAutoFit/>
          </a:bodyPr>
          <a:lstStyle/>
          <a:p>
            <a:r>
              <a:rPr lang="en-GB" sz="2000" b="1" dirty="0" smtClean="0">
                <a:latin typeface="Calibri" pitchFamily="34" charset="0"/>
              </a:rPr>
              <a:t>Which </a:t>
            </a:r>
            <a:r>
              <a:rPr lang="en-GB" sz="2000" b="1" dirty="0" smtClean="0">
                <a:solidFill>
                  <a:srgbClr val="C00000"/>
                </a:solidFill>
                <a:latin typeface="Calibri" pitchFamily="34" charset="0"/>
              </a:rPr>
              <a:t>scientific gaps </a:t>
            </a:r>
            <a:r>
              <a:rPr lang="en-GB" sz="2000" b="1" dirty="0" smtClean="0">
                <a:latin typeface="Calibri" pitchFamily="34" charset="0"/>
              </a:rPr>
              <a:t>have been highlighted by the initial assessment?</a:t>
            </a:r>
          </a:p>
          <a:p>
            <a:pPr algn="ctr"/>
            <a:endParaRPr lang="it-IT" sz="2000" b="1" dirty="0">
              <a:solidFill>
                <a:srgbClr val="C00000"/>
              </a:solidFill>
              <a:effectLst>
                <a:outerShdw blurRad="38100" dist="38100" dir="2700000" algn="tl">
                  <a:srgbClr val="000000">
                    <a:alpha val="43137"/>
                  </a:srgbClr>
                </a:outerShdw>
              </a:effectLst>
              <a:latin typeface="Calibri" pitchFamily="34" charset="0"/>
            </a:endParaRPr>
          </a:p>
        </p:txBody>
      </p:sp>
      <p:grpSp>
        <p:nvGrpSpPr>
          <p:cNvPr id="19" name="Gruppo 18"/>
          <p:cNvGrpSpPr/>
          <p:nvPr/>
        </p:nvGrpSpPr>
        <p:grpSpPr>
          <a:xfrm>
            <a:off x="1277840" y="1844824"/>
            <a:ext cx="7866160" cy="3933056"/>
            <a:chOff x="1187624" y="1484784"/>
            <a:chExt cx="7866160" cy="3933056"/>
          </a:xfrm>
        </p:grpSpPr>
        <p:sp>
          <p:nvSpPr>
            <p:cNvPr id="7" name="CasellaDiTesto 6"/>
            <p:cNvSpPr txBox="1"/>
            <p:nvPr/>
          </p:nvSpPr>
          <p:spPr>
            <a:xfrm>
              <a:off x="2411760" y="2420888"/>
              <a:ext cx="6642024" cy="923330"/>
            </a:xfrm>
            <a:prstGeom prst="rect">
              <a:avLst/>
            </a:prstGeom>
            <a:noFill/>
          </p:spPr>
          <p:txBody>
            <a:bodyPr wrap="square" rtlCol="0">
              <a:spAutoFit/>
            </a:bodyPr>
            <a:lstStyle/>
            <a:p>
              <a:pPr algn="just"/>
              <a:r>
                <a:rPr lang="it-IT" b="1" dirty="0" err="1" smtClean="0">
                  <a:solidFill>
                    <a:srgbClr val="008080"/>
                  </a:solidFill>
                  <a:latin typeface="Calibri" pitchFamily="34" charset="0"/>
                </a:rPr>
                <a:t>Assessment</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of</a:t>
              </a:r>
              <a:r>
                <a:rPr lang="it-IT" b="1" dirty="0" smtClean="0">
                  <a:solidFill>
                    <a:srgbClr val="008080"/>
                  </a:solidFill>
                  <a:latin typeface="Calibri" pitchFamily="34" charset="0"/>
                </a:rPr>
                <a:t> the cumulative </a:t>
              </a:r>
              <a:r>
                <a:rPr lang="it-IT" b="1" dirty="0" err="1" smtClean="0">
                  <a:solidFill>
                    <a:srgbClr val="008080"/>
                  </a:solidFill>
                  <a:latin typeface="Calibri" pitchFamily="34" charset="0"/>
                </a:rPr>
                <a:t>impacts</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of</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human</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pressures</a:t>
              </a:r>
              <a:r>
                <a:rPr lang="it-IT" b="1" dirty="0" smtClean="0">
                  <a:solidFill>
                    <a:srgbClr val="008080"/>
                  </a:solidFill>
                  <a:latin typeface="Calibri" pitchFamily="34" charset="0"/>
                </a:rPr>
                <a:t> on </a:t>
              </a:r>
              <a:r>
                <a:rPr lang="it-IT" b="1" dirty="0" err="1" smtClean="0">
                  <a:solidFill>
                    <a:srgbClr val="008080"/>
                  </a:solidFill>
                  <a:latin typeface="Calibri" pitchFamily="34" charset="0"/>
                </a:rPr>
                <a:t>benthic</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pelagic</a:t>
              </a:r>
              <a:r>
                <a:rPr lang="it-IT" b="1" dirty="0" smtClean="0">
                  <a:solidFill>
                    <a:srgbClr val="008080"/>
                  </a:solidFill>
                  <a:latin typeface="Calibri" pitchFamily="34" charset="0"/>
                </a:rPr>
                <a:t> habitat </a:t>
              </a:r>
              <a:r>
                <a:rPr lang="it-IT" b="1" dirty="0" err="1" smtClean="0">
                  <a:solidFill>
                    <a:srgbClr val="008080"/>
                  </a:solidFill>
                  <a:latin typeface="Calibri" pitchFamily="34" charset="0"/>
                </a:rPr>
                <a:t>integrity</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as</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well</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as</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ecosystem</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functioning</a:t>
              </a:r>
              <a:r>
                <a:rPr lang="it-IT" b="1" dirty="0" smtClean="0">
                  <a:solidFill>
                    <a:srgbClr val="008080"/>
                  </a:solidFill>
                  <a:latin typeface="Calibri" pitchFamily="34" charset="0"/>
                </a:rPr>
                <a:t> and </a:t>
              </a:r>
              <a:r>
                <a:rPr lang="it-IT" b="1" dirty="0" err="1" smtClean="0">
                  <a:solidFill>
                    <a:srgbClr val="008080"/>
                  </a:solidFill>
                  <a:latin typeface="Calibri" pitchFamily="34" charset="0"/>
                </a:rPr>
                <a:t>their</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effects</a:t>
              </a:r>
              <a:r>
                <a:rPr lang="it-IT" b="1" dirty="0" smtClean="0">
                  <a:solidFill>
                    <a:srgbClr val="008080"/>
                  </a:solidFill>
                  <a:latin typeface="Calibri" pitchFamily="34" charset="0"/>
                </a:rPr>
                <a:t> on </a:t>
              </a:r>
              <a:r>
                <a:rPr lang="it-IT" b="1" dirty="0" err="1" smtClean="0">
                  <a:solidFill>
                    <a:srgbClr val="008080"/>
                  </a:solidFill>
                  <a:latin typeface="Calibri" pitchFamily="34" charset="0"/>
                </a:rPr>
                <a:t>biodiversity</a:t>
              </a:r>
              <a:endParaRPr lang="it-IT" b="1" dirty="0">
                <a:solidFill>
                  <a:srgbClr val="008080"/>
                </a:solidFill>
                <a:latin typeface="Calibri" pitchFamily="34" charset="0"/>
              </a:endParaRPr>
            </a:p>
          </p:txBody>
        </p:sp>
        <p:sp>
          <p:nvSpPr>
            <p:cNvPr id="8" name="CasellaDiTesto 7"/>
            <p:cNvSpPr txBox="1"/>
            <p:nvPr/>
          </p:nvSpPr>
          <p:spPr>
            <a:xfrm>
              <a:off x="2483768" y="3573016"/>
              <a:ext cx="6480720" cy="646331"/>
            </a:xfrm>
            <a:prstGeom prst="rect">
              <a:avLst/>
            </a:prstGeom>
            <a:noFill/>
          </p:spPr>
          <p:txBody>
            <a:bodyPr wrap="square" rtlCol="0">
              <a:spAutoFit/>
            </a:bodyPr>
            <a:lstStyle/>
            <a:p>
              <a:pPr algn="just"/>
              <a:r>
                <a:rPr lang="it-IT" b="1" dirty="0" err="1" smtClean="0">
                  <a:solidFill>
                    <a:srgbClr val="008080"/>
                  </a:solidFill>
                  <a:latin typeface="Calibri" pitchFamily="34" charset="0"/>
                </a:rPr>
                <a:t>Impacts</a:t>
              </a:r>
              <a:r>
                <a:rPr lang="it-IT" b="1" dirty="0" smtClean="0">
                  <a:solidFill>
                    <a:srgbClr val="008080"/>
                  </a:solidFill>
                  <a:latin typeface="Calibri" pitchFamily="34" charset="0"/>
                </a:rPr>
                <a:t> on </a:t>
              </a:r>
              <a:r>
                <a:rPr lang="it-IT" b="1" dirty="0" err="1" smtClean="0">
                  <a:solidFill>
                    <a:srgbClr val="008080"/>
                  </a:solidFill>
                  <a:latin typeface="Calibri" pitchFamily="34" charset="0"/>
                </a:rPr>
                <a:t>benthic</a:t>
              </a:r>
              <a:r>
                <a:rPr lang="it-IT" b="1" dirty="0" smtClean="0">
                  <a:solidFill>
                    <a:srgbClr val="008080"/>
                  </a:solidFill>
                  <a:latin typeface="Calibri" pitchFamily="34" charset="0"/>
                </a:rPr>
                <a:t> and </a:t>
              </a:r>
              <a:r>
                <a:rPr lang="it-IT" b="1" dirty="0" err="1" smtClean="0">
                  <a:solidFill>
                    <a:srgbClr val="008080"/>
                  </a:solidFill>
                  <a:latin typeface="Calibri" pitchFamily="34" charset="0"/>
                </a:rPr>
                <a:t>pelagic</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communities</a:t>
              </a:r>
              <a:r>
                <a:rPr lang="it-IT" b="1" dirty="0" smtClean="0">
                  <a:solidFill>
                    <a:srgbClr val="008080"/>
                  </a:solidFill>
                  <a:latin typeface="Calibri" pitchFamily="34" charset="0"/>
                </a:rPr>
                <a:t> due </a:t>
              </a:r>
              <a:r>
                <a:rPr lang="it-IT" b="1" dirty="0" err="1" smtClean="0">
                  <a:solidFill>
                    <a:srgbClr val="008080"/>
                  </a:solidFill>
                  <a:latin typeface="Calibri" pitchFamily="34" charset="0"/>
                </a:rPr>
                <a:t>to</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alteration</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of</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hydrological</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characteristics</a:t>
              </a:r>
              <a:endParaRPr lang="it-IT" b="1" dirty="0">
                <a:solidFill>
                  <a:srgbClr val="008080"/>
                </a:solidFill>
                <a:latin typeface="Calibri" pitchFamily="34" charset="0"/>
              </a:endParaRPr>
            </a:p>
          </p:txBody>
        </p:sp>
        <p:sp>
          <p:nvSpPr>
            <p:cNvPr id="10" name="CasellaDiTesto 9"/>
            <p:cNvSpPr txBox="1"/>
            <p:nvPr/>
          </p:nvSpPr>
          <p:spPr>
            <a:xfrm>
              <a:off x="2483768" y="4509120"/>
              <a:ext cx="6336704" cy="646331"/>
            </a:xfrm>
            <a:prstGeom prst="rect">
              <a:avLst/>
            </a:prstGeom>
            <a:noFill/>
          </p:spPr>
          <p:txBody>
            <a:bodyPr wrap="square" rtlCol="0">
              <a:spAutoFit/>
            </a:bodyPr>
            <a:lstStyle/>
            <a:p>
              <a:pPr algn="just"/>
              <a:r>
                <a:rPr lang="it-IT" b="1" dirty="0" err="1" smtClean="0">
                  <a:solidFill>
                    <a:srgbClr val="008080"/>
                  </a:solidFill>
                  <a:latin typeface="Calibri" pitchFamily="34" charset="0"/>
                </a:rPr>
                <a:t>Physiographic</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features</a:t>
              </a:r>
              <a:r>
                <a:rPr lang="it-IT" b="1" dirty="0" smtClean="0">
                  <a:solidFill>
                    <a:srgbClr val="008080"/>
                  </a:solidFill>
                  <a:latin typeface="Calibri" pitchFamily="34" charset="0"/>
                </a:rPr>
                <a:t> and </a:t>
              </a:r>
              <a:r>
                <a:rPr lang="it-IT" b="1" dirty="0" err="1" smtClean="0">
                  <a:solidFill>
                    <a:srgbClr val="008080"/>
                  </a:solidFill>
                  <a:latin typeface="Calibri" pitchFamily="34" charset="0"/>
                </a:rPr>
                <a:t>consequences</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for</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food-web</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structure</a:t>
              </a:r>
              <a:r>
                <a:rPr lang="it-IT" b="1" dirty="0" smtClean="0">
                  <a:solidFill>
                    <a:srgbClr val="008080"/>
                  </a:solidFill>
                  <a:latin typeface="Calibri" pitchFamily="34" charset="0"/>
                </a:rPr>
                <a:t> and </a:t>
              </a:r>
              <a:r>
                <a:rPr lang="it-IT" b="1" dirty="0" err="1" smtClean="0">
                  <a:solidFill>
                    <a:srgbClr val="008080"/>
                  </a:solidFill>
                  <a:latin typeface="Calibri" pitchFamily="34" charset="0"/>
                </a:rPr>
                <a:t>functional</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ecosystem</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processes</a:t>
              </a:r>
              <a:endParaRPr lang="it-IT" b="1" dirty="0">
                <a:solidFill>
                  <a:srgbClr val="008080"/>
                </a:solidFill>
                <a:latin typeface="Calibri" pitchFamily="34" charset="0"/>
              </a:endParaRPr>
            </a:p>
          </p:txBody>
        </p:sp>
        <p:sp>
          <p:nvSpPr>
            <p:cNvPr id="12" name="Rettangolo 11"/>
            <p:cNvSpPr/>
            <p:nvPr/>
          </p:nvSpPr>
          <p:spPr>
            <a:xfrm>
              <a:off x="2411760" y="1484784"/>
              <a:ext cx="6336704" cy="646331"/>
            </a:xfrm>
            <a:prstGeom prst="rect">
              <a:avLst/>
            </a:prstGeom>
          </p:spPr>
          <p:txBody>
            <a:bodyPr wrap="square">
              <a:spAutoFit/>
            </a:bodyPr>
            <a:lstStyle/>
            <a:p>
              <a:r>
                <a:rPr lang="en-GB" b="1" dirty="0" smtClean="0">
                  <a:solidFill>
                    <a:srgbClr val="008080"/>
                  </a:solidFill>
                  <a:latin typeface="Calibri" pitchFamily="34" charset="0"/>
                </a:rPr>
                <a:t>Identification of geographical and functional limits  (range of variability) of ecosystems</a:t>
              </a:r>
              <a:endParaRPr lang="en-GB" b="1" dirty="0">
                <a:solidFill>
                  <a:srgbClr val="008080"/>
                </a:solidFill>
                <a:latin typeface="Calibri" pitchFamily="34" charset="0"/>
              </a:endParaRPr>
            </a:p>
          </p:txBody>
        </p:sp>
        <p:pic>
          <p:nvPicPr>
            <p:cNvPr id="13" name="Picture 2" descr="http://cdn4.fotosearch.com/bthumb/FSA/FSA452/x17845409.jpg"/>
            <p:cNvPicPr>
              <a:picLocks noChangeAspect="1" noChangeArrowheads="1"/>
            </p:cNvPicPr>
            <p:nvPr/>
          </p:nvPicPr>
          <p:blipFill>
            <a:blip r:embed="rId4" cstate="print"/>
            <a:srcRect/>
            <a:stretch>
              <a:fillRect/>
            </a:stretch>
          </p:blipFill>
          <p:spPr bwMode="auto">
            <a:xfrm>
              <a:off x="1259632" y="3501008"/>
              <a:ext cx="969567" cy="1011204"/>
            </a:xfrm>
            <a:prstGeom prst="rect">
              <a:avLst/>
            </a:prstGeom>
            <a:noFill/>
          </p:spPr>
        </p:pic>
        <p:pic>
          <p:nvPicPr>
            <p:cNvPr id="14" name="Picture 2" descr="http://cdn6.fotosearch.com/bthumb/IMZ/IMZ382/kle0512.jpg"/>
            <p:cNvPicPr>
              <a:picLocks noChangeAspect="1" noChangeArrowheads="1"/>
            </p:cNvPicPr>
            <p:nvPr/>
          </p:nvPicPr>
          <p:blipFill>
            <a:blip r:embed="rId5" cstate="print"/>
            <a:srcRect/>
            <a:stretch>
              <a:fillRect/>
            </a:stretch>
          </p:blipFill>
          <p:spPr bwMode="auto">
            <a:xfrm>
              <a:off x="1259632" y="2492896"/>
              <a:ext cx="1080120" cy="794207"/>
            </a:xfrm>
            <a:prstGeom prst="rect">
              <a:avLst/>
            </a:prstGeom>
            <a:noFill/>
          </p:spPr>
        </p:pic>
        <p:pic>
          <p:nvPicPr>
            <p:cNvPr id="15" name="Picture 4" descr="http://cdn5.fotosearch.com/bthumb/IMZ/IMZ376/kle0021.jpg"/>
            <p:cNvPicPr>
              <a:picLocks noChangeAspect="1" noChangeArrowheads="1"/>
            </p:cNvPicPr>
            <p:nvPr/>
          </p:nvPicPr>
          <p:blipFill>
            <a:blip r:embed="rId6" cstate="print"/>
            <a:srcRect/>
            <a:stretch>
              <a:fillRect/>
            </a:stretch>
          </p:blipFill>
          <p:spPr bwMode="auto">
            <a:xfrm>
              <a:off x="1187624" y="1484784"/>
              <a:ext cx="1185359" cy="836712"/>
            </a:xfrm>
            <a:prstGeom prst="rect">
              <a:avLst/>
            </a:prstGeom>
            <a:noFill/>
          </p:spPr>
        </p:pic>
        <p:pic>
          <p:nvPicPr>
            <p:cNvPr id="17" name="Picture 2" descr="http://cdn5.fotosearch.com/bthumb/ILW/ILW504/ruggia0469c.jpg"/>
            <p:cNvPicPr>
              <a:picLocks noChangeAspect="1" noChangeArrowheads="1"/>
            </p:cNvPicPr>
            <p:nvPr/>
          </p:nvPicPr>
          <p:blipFill>
            <a:blip r:embed="rId7" cstate="print"/>
            <a:srcRect/>
            <a:stretch>
              <a:fillRect/>
            </a:stretch>
          </p:blipFill>
          <p:spPr bwMode="auto">
            <a:xfrm>
              <a:off x="1187624" y="4581128"/>
              <a:ext cx="1147105" cy="836712"/>
            </a:xfrm>
            <a:prstGeom prst="rect">
              <a:avLst/>
            </a:prstGeom>
            <a:noFill/>
          </p:spPr>
        </p:pic>
      </p:grpSp>
      <p:sp>
        <p:nvSpPr>
          <p:cNvPr id="16" name="CasellaDiTesto 15"/>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sp>
        <p:nvSpPr>
          <p:cNvPr id="5" name="CasellaDiTesto 4"/>
          <p:cNvSpPr txBox="1"/>
          <p:nvPr/>
        </p:nvSpPr>
        <p:spPr>
          <a:xfrm>
            <a:off x="1214414" y="1643050"/>
            <a:ext cx="7715304" cy="2585323"/>
          </a:xfrm>
          <a:prstGeom prst="rect">
            <a:avLst/>
          </a:prstGeom>
          <a:noFill/>
          <a:ln>
            <a:solidFill>
              <a:srgbClr val="FF0000"/>
            </a:solidFill>
          </a:ln>
        </p:spPr>
        <p:txBody>
          <a:bodyPr wrap="square" rtlCol="0">
            <a:spAutoFit/>
          </a:bodyPr>
          <a:lstStyle/>
          <a:p>
            <a:pPr algn="just"/>
            <a:r>
              <a:rPr lang="en-US" dirty="0" smtClean="0">
                <a:effectLst>
                  <a:outerShdw blurRad="38100" dist="38100" dir="2700000" algn="tl">
                    <a:srgbClr val="000000">
                      <a:alpha val="43137"/>
                    </a:srgbClr>
                  </a:outerShdw>
                </a:effectLst>
                <a:latin typeface="Calibri" pitchFamily="34" charset="0"/>
                <a:cs typeface="Calibri" pitchFamily="34" charset="0"/>
              </a:rPr>
              <a:t>The </a:t>
            </a:r>
            <a:r>
              <a:rPr lang="en-US" b="1" dirty="0" smtClean="0">
                <a:solidFill>
                  <a:srgbClr val="FF0000"/>
                </a:solidFill>
                <a:latin typeface="Calibri" pitchFamily="34" charset="0"/>
                <a:cs typeface="Calibri" pitchFamily="34" charset="0"/>
              </a:rPr>
              <a:t>ecosystem approach </a:t>
            </a:r>
            <a:r>
              <a:rPr lang="en-US" dirty="0" smtClean="0">
                <a:effectLst>
                  <a:outerShdw blurRad="38100" dist="38100" dir="2700000" algn="tl">
                    <a:srgbClr val="000000">
                      <a:alpha val="43137"/>
                    </a:srgbClr>
                  </a:outerShdw>
                </a:effectLst>
                <a:latin typeface="Calibri" pitchFamily="34" charset="0"/>
                <a:cs typeface="Calibri" pitchFamily="34" charset="0"/>
              </a:rPr>
              <a:t>requires </a:t>
            </a:r>
            <a:r>
              <a:rPr lang="en-US" b="1" dirty="0" smtClean="0">
                <a:solidFill>
                  <a:srgbClr val="FF0000"/>
                </a:solidFill>
                <a:latin typeface="Calibri" pitchFamily="34" charset="0"/>
                <a:cs typeface="Calibri" pitchFamily="34" charset="0"/>
              </a:rPr>
              <a:t>adaptive management</a:t>
            </a:r>
            <a:r>
              <a:rPr lang="en-US" dirty="0" smtClean="0">
                <a:effectLst>
                  <a:outerShdw blurRad="38100" dist="38100" dir="2700000" algn="tl">
                    <a:srgbClr val="000000">
                      <a:alpha val="43137"/>
                    </a:srgbClr>
                  </a:outerShdw>
                </a:effectLst>
                <a:latin typeface="Calibri" pitchFamily="34" charset="0"/>
                <a:cs typeface="Calibri" pitchFamily="34" charset="0"/>
              </a:rPr>
              <a:t> to deal with the complex and dynamic nature of ecosystems and the absence of complete knowledge or understanding of their functioning….</a:t>
            </a:r>
          </a:p>
          <a:p>
            <a:pPr algn="just"/>
            <a:endParaRPr lang="en-US" dirty="0" smtClean="0">
              <a:effectLst>
                <a:outerShdw blurRad="38100" dist="38100" dir="2700000" algn="tl">
                  <a:srgbClr val="000000">
                    <a:alpha val="43137"/>
                  </a:srgbClr>
                </a:outerShdw>
              </a:effectLst>
              <a:latin typeface="Calibri" pitchFamily="34" charset="0"/>
              <a:cs typeface="Calibri" pitchFamily="34" charset="0"/>
            </a:endParaRPr>
          </a:p>
          <a:p>
            <a:pPr algn="just"/>
            <a:r>
              <a:rPr lang="en-US" dirty="0" smtClean="0">
                <a:effectLst>
                  <a:outerShdw blurRad="38100" dist="38100" dir="2700000" algn="tl">
                    <a:srgbClr val="000000">
                      <a:alpha val="43137"/>
                    </a:srgbClr>
                  </a:outerShdw>
                </a:effectLst>
                <a:latin typeface="Calibri" pitchFamily="34" charset="0"/>
                <a:cs typeface="Calibri" pitchFamily="34" charset="0"/>
              </a:rPr>
              <a:t>Management must be adaptive in order to be able to respond to such </a:t>
            </a:r>
            <a:r>
              <a:rPr lang="en-US" dirty="0" err="1" smtClean="0">
                <a:effectLst>
                  <a:outerShdw blurRad="38100" dist="38100" dir="2700000" algn="tl">
                    <a:srgbClr val="000000">
                      <a:alpha val="43137"/>
                    </a:srgbClr>
                  </a:outerShdw>
                </a:effectLst>
                <a:latin typeface="Calibri" pitchFamily="34" charset="0"/>
                <a:cs typeface="Calibri" pitchFamily="34" charset="0"/>
              </a:rPr>
              <a:t>uncertinties</a:t>
            </a:r>
            <a:r>
              <a:rPr lang="en-US" dirty="0" smtClean="0">
                <a:effectLst>
                  <a:outerShdw blurRad="38100" dist="38100" dir="2700000" algn="tl">
                    <a:srgbClr val="000000">
                      <a:alpha val="43137"/>
                    </a:srgbClr>
                  </a:outerShdw>
                </a:effectLst>
                <a:latin typeface="Calibri" pitchFamily="34" charset="0"/>
                <a:cs typeface="Calibri" pitchFamily="34" charset="0"/>
              </a:rPr>
              <a:t> and contain elements of </a:t>
            </a:r>
            <a:r>
              <a:rPr lang="en-US" b="1" dirty="0" smtClean="0">
                <a:solidFill>
                  <a:srgbClr val="FF0000"/>
                </a:solidFill>
                <a:latin typeface="Calibri" pitchFamily="34" charset="0"/>
                <a:cs typeface="Calibri" pitchFamily="34" charset="0"/>
              </a:rPr>
              <a:t>“learning-by-doing”</a:t>
            </a:r>
            <a:r>
              <a:rPr lang="en-US" dirty="0" smtClean="0">
                <a:effectLst>
                  <a:outerShdw blurRad="38100" dist="38100" dir="2700000" algn="tl">
                    <a:srgbClr val="000000">
                      <a:alpha val="43137"/>
                    </a:srgbClr>
                  </a:outerShdw>
                </a:effectLst>
                <a:latin typeface="Calibri" pitchFamily="34" charset="0"/>
                <a:cs typeface="Calibri" pitchFamily="34" charset="0"/>
              </a:rPr>
              <a:t> or research feedback. </a:t>
            </a:r>
          </a:p>
          <a:p>
            <a:pPr algn="just"/>
            <a:endParaRPr lang="en-US" dirty="0" smtClean="0">
              <a:effectLst>
                <a:outerShdw blurRad="38100" dist="38100" dir="2700000" algn="tl">
                  <a:srgbClr val="000000">
                    <a:alpha val="43137"/>
                  </a:srgbClr>
                </a:outerShdw>
              </a:effectLst>
              <a:latin typeface="Calibri" pitchFamily="34" charset="0"/>
              <a:cs typeface="Calibri" pitchFamily="34" charset="0"/>
            </a:endParaRPr>
          </a:p>
          <a:p>
            <a:pPr algn="just"/>
            <a:r>
              <a:rPr lang="en-US" dirty="0" smtClean="0">
                <a:effectLst>
                  <a:outerShdw blurRad="38100" dist="38100" dir="2700000" algn="tl">
                    <a:srgbClr val="000000">
                      <a:alpha val="43137"/>
                    </a:srgbClr>
                  </a:outerShdw>
                </a:effectLst>
                <a:latin typeface="Calibri" pitchFamily="34" charset="0"/>
                <a:cs typeface="Calibri" pitchFamily="34" charset="0"/>
              </a:rPr>
              <a:t>Measures may need to be taken even when some cause-and-effect relationships are not yet fully established scientifically</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2" descr="Adaptive management cycle">
            <a:hlinkClick r:id="rId4"/>
          </p:cNvPr>
          <p:cNvPicPr>
            <a:picLocks noChangeAspect="1" noChangeArrowheads="1"/>
          </p:cNvPicPr>
          <p:nvPr/>
        </p:nvPicPr>
        <p:blipFill>
          <a:blip r:embed="rId5" cstate="print"/>
          <a:srcRect/>
          <a:stretch>
            <a:fillRect/>
          </a:stretch>
        </p:blipFill>
        <p:spPr bwMode="auto">
          <a:xfrm>
            <a:off x="2928926" y="4272606"/>
            <a:ext cx="4071966" cy="2585394"/>
          </a:xfrm>
          <a:prstGeom prst="rect">
            <a:avLst/>
          </a:prstGeom>
          <a:noFill/>
        </p:spPr>
      </p:pic>
      <p:sp>
        <p:nvSpPr>
          <p:cNvPr id="8" name="Text Box 46"/>
          <p:cNvSpPr txBox="1">
            <a:spLocks noChangeArrowheads="1"/>
          </p:cNvSpPr>
          <p:nvPr/>
        </p:nvSpPr>
        <p:spPr bwMode="auto">
          <a:xfrm>
            <a:off x="1785918" y="928670"/>
            <a:ext cx="6168676" cy="584775"/>
          </a:xfrm>
          <a:prstGeom prst="rect">
            <a:avLst/>
          </a:prstGeom>
          <a:solidFill>
            <a:srgbClr val="CCFF99"/>
          </a:solidFill>
          <a:ln w="9528">
            <a:solidFill>
              <a:srgbClr val="000000"/>
            </a:solidFill>
            <a:miter lim="800000"/>
            <a:headEnd/>
            <a:tailEnd/>
          </a:ln>
        </p:spPr>
        <p:txBody>
          <a:bodyPr wrap="none">
            <a:spAutoFit/>
          </a:bodyPr>
          <a:lstStyle/>
          <a:p>
            <a:r>
              <a:rPr lang="en-GB" sz="1600" b="1" dirty="0" smtClean="0">
                <a:solidFill>
                  <a:srgbClr val="000000"/>
                </a:solidFill>
                <a:latin typeface="Tahoma" pitchFamily="34" charset="0"/>
              </a:rPr>
              <a:t>MSFD – Ecosystem approach and Adaptive </a:t>
            </a:r>
            <a:r>
              <a:rPr lang="en-GB" sz="1600" b="1" dirty="0">
                <a:solidFill>
                  <a:srgbClr val="000000"/>
                </a:solidFill>
                <a:latin typeface="Tahoma" pitchFamily="34" charset="0"/>
              </a:rPr>
              <a:t>management </a:t>
            </a:r>
            <a:r>
              <a:rPr lang="en-GB" sz="1600" b="1" dirty="0" smtClean="0">
                <a:solidFill>
                  <a:srgbClr val="000000"/>
                </a:solidFill>
                <a:latin typeface="Tahoma" pitchFamily="34" charset="0"/>
              </a:rPr>
              <a:t> </a:t>
            </a:r>
          </a:p>
          <a:p>
            <a:pPr algn="ctr"/>
            <a:r>
              <a:rPr lang="en-GB" sz="1600" b="1" dirty="0" smtClean="0">
                <a:solidFill>
                  <a:srgbClr val="000000"/>
                </a:solidFill>
                <a:latin typeface="Tahoma" pitchFamily="34" charset="0"/>
              </a:rPr>
              <a:t>with </a:t>
            </a:r>
            <a:r>
              <a:rPr lang="en-GB" sz="1600" b="1" dirty="0">
                <a:solidFill>
                  <a:srgbClr val="000000"/>
                </a:solidFill>
                <a:latin typeface="Tahoma" pitchFamily="34" charset="0"/>
              </a:rPr>
              <a:t>regular review (every 6 years)</a:t>
            </a:r>
          </a:p>
        </p:txBody>
      </p:sp>
      <p:sp>
        <p:nvSpPr>
          <p:cNvPr id="10" name="CasellaDiTesto 9"/>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pic>
        <p:nvPicPr>
          <p:cNvPr id="10" name="Bild 1"/>
          <p:cNvPicPr>
            <a:picLocks noChangeAspect="1"/>
          </p:cNvPicPr>
          <p:nvPr/>
        </p:nvPicPr>
        <p:blipFill>
          <a:blip r:embed="rId4" cstate="print"/>
          <a:srcRect/>
          <a:stretch>
            <a:fillRect/>
          </a:stretch>
        </p:blipFill>
        <p:spPr bwMode="auto">
          <a:xfrm>
            <a:off x="1331640" y="908720"/>
            <a:ext cx="3600400" cy="5184576"/>
          </a:xfrm>
          <a:prstGeom prst="rect">
            <a:avLst/>
          </a:prstGeom>
          <a:solidFill>
            <a:srgbClr val="FFFFFF"/>
          </a:solidFill>
          <a:ln w="9525">
            <a:noFill/>
            <a:miter lim="800000"/>
            <a:headEnd/>
            <a:tailEnd/>
          </a:ln>
        </p:spPr>
      </p:pic>
      <p:sp>
        <p:nvSpPr>
          <p:cNvPr id="7" name="CasellaDiTesto 6"/>
          <p:cNvSpPr txBox="1"/>
          <p:nvPr/>
        </p:nvSpPr>
        <p:spPr>
          <a:xfrm>
            <a:off x="4788024" y="2636912"/>
            <a:ext cx="3998248" cy="1200329"/>
          </a:xfrm>
          <a:prstGeom prst="rect">
            <a:avLst/>
          </a:prstGeom>
          <a:noFill/>
          <a:ln>
            <a:solidFill>
              <a:srgbClr val="C00000"/>
            </a:solidFill>
          </a:ln>
        </p:spPr>
        <p:txBody>
          <a:bodyPr wrap="square" rtlCol="0">
            <a:spAutoFit/>
          </a:bodyPr>
          <a:lstStyle/>
          <a:p>
            <a:pPr algn="just"/>
            <a:r>
              <a:rPr lang="it-IT" b="1" dirty="0" smtClean="0">
                <a:latin typeface="Calibri" pitchFamily="34" charset="0"/>
              </a:rPr>
              <a:t>Some </a:t>
            </a:r>
            <a:r>
              <a:rPr lang="it-IT" b="1" dirty="0" err="1" smtClean="0">
                <a:latin typeface="Calibri" pitchFamily="34" charset="0"/>
              </a:rPr>
              <a:t>gaps</a:t>
            </a:r>
            <a:r>
              <a:rPr lang="it-IT" b="1" dirty="0" smtClean="0">
                <a:latin typeface="Calibri" pitchFamily="34" charset="0"/>
              </a:rPr>
              <a:t> </a:t>
            </a:r>
            <a:r>
              <a:rPr lang="it-IT" b="1" dirty="0" err="1" smtClean="0">
                <a:latin typeface="Calibri" pitchFamily="34" charset="0"/>
              </a:rPr>
              <a:t>could</a:t>
            </a:r>
            <a:r>
              <a:rPr lang="it-IT" b="1" dirty="0" smtClean="0">
                <a:latin typeface="Calibri" pitchFamily="34" charset="0"/>
              </a:rPr>
              <a:t> </a:t>
            </a:r>
            <a:r>
              <a:rPr lang="it-IT" b="1" dirty="0" err="1" smtClean="0">
                <a:latin typeface="Calibri" pitchFamily="34" charset="0"/>
              </a:rPr>
              <a:t>be</a:t>
            </a:r>
            <a:r>
              <a:rPr lang="it-IT" b="1" dirty="0" smtClean="0">
                <a:latin typeface="Calibri" pitchFamily="34" charset="0"/>
              </a:rPr>
              <a:t> </a:t>
            </a:r>
            <a:r>
              <a:rPr lang="it-IT" b="1" dirty="0" err="1" smtClean="0">
                <a:latin typeface="Calibri" pitchFamily="34" charset="0"/>
              </a:rPr>
              <a:t>compensed</a:t>
            </a:r>
            <a:r>
              <a:rPr lang="it-IT" b="1" dirty="0" smtClean="0">
                <a:latin typeface="Calibri" pitchFamily="34" charset="0"/>
              </a:rPr>
              <a:t> </a:t>
            </a:r>
            <a:r>
              <a:rPr lang="it-IT" b="1" dirty="0" err="1" smtClean="0">
                <a:latin typeface="Calibri" pitchFamily="34" charset="0"/>
              </a:rPr>
              <a:t>during</a:t>
            </a:r>
            <a:r>
              <a:rPr lang="it-IT" b="1" dirty="0" smtClean="0">
                <a:latin typeface="Calibri" pitchFamily="34" charset="0"/>
              </a:rPr>
              <a:t> the </a:t>
            </a:r>
            <a:r>
              <a:rPr lang="it-IT" b="1" dirty="0" err="1" smtClean="0">
                <a:latin typeface="Calibri" pitchFamily="34" charset="0"/>
              </a:rPr>
              <a:t>following</a:t>
            </a:r>
            <a:r>
              <a:rPr lang="it-IT" b="1" dirty="0" smtClean="0">
                <a:latin typeface="Calibri" pitchFamily="34" charset="0"/>
              </a:rPr>
              <a:t> MSFD </a:t>
            </a:r>
            <a:r>
              <a:rPr lang="it-IT" b="1" dirty="0" err="1" smtClean="0">
                <a:latin typeface="Calibri" pitchFamily="34" charset="0"/>
              </a:rPr>
              <a:t>cycle</a:t>
            </a:r>
            <a:r>
              <a:rPr lang="it-IT" b="1" dirty="0" smtClean="0">
                <a:latin typeface="Calibri" pitchFamily="34" charset="0"/>
              </a:rPr>
              <a:t> (</a:t>
            </a:r>
            <a:r>
              <a:rPr lang="it-IT" b="1" dirty="0" err="1" smtClean="0">
                <a:latin typeface="Calibri" pitchFamily="34" charset="0"/>
              </a:rPr>
              <a:t>ending</a:t>
            </a:r>
            <a:r>
              <a:rPr lang="it-IT" b="1" dirty="0" smtClean="0">
                <a:latin typeface="Calibri" pitchFamily="34" charset="0"/>
              </a:rPr>
              <a:t> in 2018) </a:t>
            </a:r>
            <a:r>
              <a:rPr lang="it-IT" b="1" dirty="0" err="1" smtClean="0">
                <a:latin typeface="Calibri" pitchFamily="34" charset="0"/>
              </a:rPr>
              <a:t>by</a:t>
            </a:r>
            <a:r>
              <a:rPr lang="it-IT" b="1" dirty="0" smtClean="0">
                <a:latin typeface="Calibri" pitchFamily="34" charset="0"/>
              </a:rPr>
              <a:t> </a:t>
            </a:r>
            <a:r>
              <a:rPr lang="it-IT" b="1" dirty="0" err="1" smtClean="0">
                <a:latin typeface="Calibri" pitchFamily="34" charset="0"/>
              </a:rPr>
              <a:t>developing</a:t>
            </a:r>
            <a:r>
              <a:rPr lang="it-IT" b="1" dirty="0" smtClean="0">
                <a:latin typeface="Calibri" pitchFamily="34" charset="0"/>
              </a:rPr>
              <a:t> </a:t>
            </a:r>
            <a:r>
              <a:rPr lang="it-IT" b="1" dirty="0" err="1" smtClean="0">
                <a:latin typeface="Calibri" pitchFamily="34" charset="0"/>
              </a:rPr>
              <a:t>new</a:t>
            </a:r>
            <a:r>
              <a:rPr lang="it-IT" b="1" dirty="0" smtClean="0">
                <a:latin typeface="Calibri" pitchFamily="34" charset="0"/>
              </a:rPr>
              <a:t> </a:t>
            </a:r>
            <a:r>
              <a:rPr lang="it-IT" b="1" dirty="0" err="1" smtClean="0">
                <a:latin typeface="Calibri" pitchFamily="34" charset="0"/>
              </a:rPr>
              <a:t>methods</a:t>
            </a:r>
            <a:r>
              <a:rPr lang="it-IT" b="1" dirty="0" smtClean="0">
                <a:latin typeface="Calibri" pitchFamily="34" charset="0"/>
              </a:rPr>
              <a:t> and </a:t>
            </a:r>
            <a:r>
              <a:rPr lang="it-IT" b="1" dirty="0" err="1" smtClean="0">
                <a:latin typeface="Calibri" pitchFamily="34" charset="0"/>
              </a:rPr>
              <a:t>gathering</a:t>
            </a:r>
            <a:r>
              <a:rPr lang="it-IT" b="1" dirty="0" smtClean="0">
                <a:latin typeface="Calibri" pitchFamily="34" charset="0"/>
              </a:rPr>
              <a:t> </a:t>
            </a:r>
            <a:r>
              <a:rPr lang="it-IT" b="1" dirty="0" err="1" smtClean="0">
                <a:latin typeface="Calibri" pitchFamily="34" charset="0"/>
              </a:rPr>
              <a:t>additional</a:t>
            </a:r>
            <a:r>
              <a:rPr lang="it-IT" b="1" dirty="0" smtClean="0">
                <a:latin typeface="Calibri" pitchFamily="34" charset="0"/>
              </a:rPr>
              <a:t> data</a:t>
            </a:r>
            <a:endParaRPr lang="it-IT" b="1" dirty="0">
              <a:latin typeface="Calibri" pitchFamily="34" charset="0"/>
            </a:endParaRPr>
          </a:p>
        </p:txBody>
      </p:sp>
      <p:sp>
        <p:nvSpPr>
          <p:cNvPr id="8" name="CasellaDiTesto 7"/>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3"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4" cstate="print"/>
          <a:srcRect/>
          <a:stretch>
            <a:fillRect/>
          </a:stretch>
        </p:blipFill>
        <p:spPr bwMode="auto">
          <a:xfrm>
            <a:off x="1043608" y="0"/>
            <a:ext cx="8100392" cy="919833"/>
          </a:xfrm>
          <a:prstGeom prst="rect">
            <a:avLst/>
          </a:prstGeom>
          <a:noFill/>
        </p:spPr>
      </p:pic>
      <p:pic>
        <p:nvPicPr>
          <p:cNvPr id="8" name="10_years_of_vorticity.wmv">
            <a:hlinkClick r:id="" action="ppaction://media"/>
          </p:cNvPr>
          <p:cNvPicPr/>
          <p:nvPr>
            <a:videoFile r:link="rId1"/>
          </p:nvPr>
        </p:nvPicPr>
        <p:blipFill>
          <a:blip r:embed="rId5" cstate="print"/>
          <a:srcRect/>
          <a:stretch>
            <a:fillRect/>
          </a:stretch>
        </p:blipFill>
        <p:spPr bwMode="auto">
          <a:xfrm>
            <a:off x="1691680" y="1556792"/>
            <a:ext cx="6336704" cy="3744416"/>
          </a:xfrm>
          <a:prstGeom prst="rect">
            <a:avLst/>
          </a:prstGeom>
          <a:noFill/>
          <a:ln w="9525">
            <a:noFill/>
            <a:miter lim="800000"/>
            <a:headEnd/>
            <a:tailEnd/>
          </a:ln>
        </p:spPr>
      </p:pic>
      <p:sp>
        <p:nvSpPr>
          <p:cNvPr id="10" name="CasellaDiTesto 9"/>
          <p:cNvSpPr txBox="1"/>
          <p:nvPr/>
        </p:nvSpPr>
        <p:spPr>
          <a:xfrm>
            <a:off x="2627784" y="980728"/>
            <a:ext cx="4896544" cy="400110"/>
          </a:xfrm>
          <a:prstGeom prst="rect">
            <a:avLst/>
          </a:prstGeom>
          <a:noFill/>
          <a:ln>
            <a:solidFill>
              <a:srgbClr val="C00000"/>
            </a:solidFill>
          </a:ln>
        </p:spPr>
        <p:txBody>
          <a:bodyPr wrap="square" rtlCol="0">
            <a:spAutoFit/>
          </a:bodyPr>
          <a:lstStyle/>
          <a:p>
            <a:r>
              <a:rPr lang="it-IT" sz="2000" b="1" dirty="0" err="1" smtClean="0">
                <a:effectLst>
                  <a:outerShdw blurRad="38100" dist="38100" dir="2700000" algn="tl">
                    <a:srgbClr val="000000">
                      <a:alpha val="43137"/>
                    </a:srgbClr>
                  </a:outerShdw>
                </a:effectLst>
                <a:latin typeface="Calibri" pitchFamily="34" charset="0"/>
              </a:rPr>
              <a:t>Is</a:t>
            </a:r>
            <a:r>
              <a:rPr lang="it-IT" sz="2000" b="1" dirty="0" smtClean="0">
                <a:effectLst>
                  <a:outerShdw blurRad="38100" dist="38100" dir="2700000" algn="tl">
                    <a:srgbClr val="000000">
                      <a:alpha val="43137"/>
                    </a:srgbClr>
                  </a:outerShdw>
                </a:effectLst>
                <a:latin typeface="Calibri" pitchFamily="34" charset="0"/>
              </a:rPr>
              <a:t> t </a:t>
            </a:r>
            <a:r>
              <a:rPr lang="it-IT" sz="2000" b="1" dirty="0" err="1" smtClean="0">
                <a:effectLst>
                  <a:outerShdw blurRad="38100" dist="38100" dir="2700000" algn="tl">
                    <a:srgbClr val="000000">
                      <a:alpha val="43137"/>
                    </a:srgbClr>
                  </a:outerShdw>
                </a:effectLst>
                <a:latin typeface="Calibri" pitchFamily="34" charset="0"/>
              </a:rPr>
              <a:t>possible</a:t>
            </a:r>
            <a:r>
              <a:rPr lang="it-IT" sz="2000" b="1" dirty="0" smtClean="0">
                <a:effectLst>
                  <a:outerShdw blurRad="38100" dist="38100" dir="2700000" algn="tl">
                    <a:srgbClr val="000000">
                      <a:alpha val="43137"/>
                    </a:srgbClr>
                  </a:outerShdw>
                </a:effectLst>
                <a:latin typeface="Calibri" pitchFamily="34" charset="0"/>
              </a:rPr>
              <a:t> </a:t>
            </a:r>
            <a:r>
              <a:rPr lang="it-IT" sz="2000" b="1" dirty="0" err="1" smtClean="0">
                <a:effectLst>
                  <a:outerShdw blurRad="38100" dist="38100" dir="2700000" algn="tl">
                    <a:srgbClr val="000000">
                      <a:alpha val="43137"/>
                    </a:srgbClr>
                  </a:outerShdw>
                </a:effectLst>
                <a:latin typeface="Calibri" pitchFamily="34" charset="0"/>
              </a:rPr>
              <a:t>to</a:t>
            </a:r>
            <a:r>
              <a:rPr lang="it-IT" sz="2000" b="1" dirty="0" smtClean="0">
                <a:effectLst>
                  <a:outerShdw blurRad="38100" dist="38100" dir="2700000" algn="tl">
                    <a:srgbClr val="000000">
                      <a:alpha val="43137"/>
                    </a:srgbClr>
                  </a:outerShdw>
                </a:effectLst>
                <a:latin typeface="Calibri" pitchFamily="34" charset="0"/>
              </a:rPr>
              <a:t> reduce </a:t>
            </a:r>
            <a:r>
              <a:rPr lang="it-IT" sz="2000" b="1" dirty="0" err="1" smtClean="0">
                <a:effectLst>
                  <a:outerShdw blurRad="38100" dist="38100" dir="2700000" algn="tl">
                    <a:srgbClr val="000000">
                      <a:alpha val="43137"/>
                    </a:srgbClr>
                  </a:outerShdw>
                </a:effectLst>
                <a:latin typeface="Calibri" pitchFamily="34" charset="0"/>
              </a:rPr>
              <a:t>these</a:t>
            </a:r>
            <a:r>
              <a:rPr lang="it-IT" sz="2000" b="1" dirty="0" smtClean="0">
                <a:effectLst>
                  <a:outerShdw blurRad="38100" dist="38100" dir="2700000" algn="tl">
                    <a:srgbClr val="000000">
                      <a:alpha val="43137"/>
                    </a:srgbClr>
                  </a:outerShdw>
                </a:effectLst>
                <a:latin typeface="Calibri" pitchFamily="34" charset="0"/>
              </a:rPr>
              <a:t> </a:t>
            </a:r>
            <a:r>
              <a:rPr lang="it-IT" sz="2000" b="1" dirty="0" err="1" smtClean="0">
                <a:effectLst>
                  <a:outerShdw blurRad="38100" dist="38100" dir="2700000" algn="tl">
                    <a:srgbClr val="000000">
                      <a:alpha val="43137"/>
                    </a:srgbClr>
                  </a:outerShdw>
                </a:effectLst>
                <a:latin typeface="Calibri" pitchFamily="34" charset="0"/>
              </a:rPr>
              <a:t>scientific</a:t>
            </a:r>
            <a:r>
              <a:rPr lang="it-IT" sz="2000" b="1" dirty="0" smtClean="0">
                <a:effectLst>
                  <a:outerShdw blurRad="38100" dist="38100" dir="2700000" algn="tl">
                    <a:srgbClr val="000000">
                      <a:alpha val="43137"/>
                    </a:srgbClr>
                  </a:outerShdw>
                </a:effectLst>
                <a:latin typeface="Calibri" pitchFamily="34" charset="0"/>
              </a:rPr>
              <a:t> </a:t>
            </a:r>
            <a:r>
              <a:rPr lang="it-IT" sz="2000" b="1" dirty="0" err="1" smtClean="0">
                <a:effectLst>
                  <a:outerShdw blurRad="38100" dist="38100" dir="2700000" algn="tl">
                    <a:srgbClr val="000000">
                      <a:alpha val="43137"/>
                    </a:srgbClr>
                  </a:outerShdw>
                </a:effectLst>
                <a:latin typeface="Calibri" pitchFamily="34" charset="0"/>
              </a:rPr>
              <a:t>gaps</a:t>
            </a:r>
            <a:r>
              <a:rPr lang="it-IT" sz="2000" b="1" dirty="0" smtClean="0">
                <a:effectLst>
                  <a:outerShdw blurRad="38100" dist="38100" dir="2700000" algn="tl">
                    <a:srgbClr val="000000">
                      <a:alpha val="43137"/>
                    </a:srgbClr>
                  </a:outerShdw>
                </a:effectLst>
                <a:latin typeface="Calibri" pitchFamily="34" charset="0"/>
              </a:rPr>
              <a:t>? </a:t>
            </a:r>
            <a:endParaRPr lang="en-GB" sz="2000" b="1" dirty="0">
              <a:effectLst>
                <a:outerShdw blurRad="38100" dist="38100" dir="2700000" algn="tl">
                  <a:srgbClr val="000000">
                    <a:alpha val="43137"/>
                  </a:srgbClr>
                </a:outerShdw>
              </a:effectLst>
              <a:latin typeface="Calibri" pitchFamily="34" charset="0"/>
            </a:endParaRPr>
          </a:p>
        </p:txBody>
      </p:sp>
      <p:sp>
        <p:nvSpPr>
          <p:cNvPr id="11" name="CasellaDiTesto 10"/>
          <p:cNvSpPr txBox="1"/>
          <p:nvPr/>
        </p:nvSpPr>
        <p:spPr>
          <a:xfrm>
            <a:off x="1763688" y="5589240"/>
            <a:ext cx="6264696" cy="646331"/>
          </a:xfrm>
          <a:prstGeom prst="rect">
            <a:avLst/>
          </a:prstGeom>
          <a:noFill/>
          <a:ln>
            <a:solidFill>
              <a:srgbClr val="C00000"/>
            </a:solidFill>
          </a:ln>
        </p:spPr>
        <p:txBody>
          <a:bodyPr wrap="square" rtlCol="0">
            <a:spAutoFit/>
          </a:bodyPr>
          <a:lstStyle/>
          <a:p>
            <a:pPr algn="just"/>
            <a:r>
              <a:rPr lang="it-IT" b="1" dirty="0" err="1" smtClean="0">
                <a:latin typeface="Calibri" pitchFamily="34" charset="0"/>
              </a:rPr>
              <a:t>YES………advancing</a:t>
            </a:r>
            <a:r>
              <a:rPr lang="it-IT" b="1" dirty="0" smtClean="0">
                <a:latin typeface="Calibri" pitchFamily="34" charset="0"/>
              </a:rPr>
              <a:t> a </a:t>
            </a:r>
            <a:r>
              <a:rPr lang="it-IT" b="1" dirty="0" err="1" smtClean="0">
                <a:latin typeface="Calibri" pitchFamily="34" charset="0"/>
              </a:rPr>
              <a:t>methodological</a:t>
            </a:r>
            <a:r>
              <a:rPr lang="it-IT" b="1" dirty="0" smtClean="0">
                <a:latin typeface="Calibri" pitchFamily="34" charset="0"/>
              </a:rPr>
              <a:t> </a:t>
            </a:r>
            <a:r>
              <a:rPr lang="it-IT" b="1" dirty="0" err="1" smtClean="0">
                <a:latin typeface="Calibri" pitchFamily="34" charset="0"/>
              </a:rPr>
              <a:t>framework</a:t>
            </a:r>
            <a:r>
              <a:rPr lang="it-IT" b="1" dirty="0" smtClean="0">
                <a:latin typeface="Calibri" pitchFamily="34" charset="0"/>
              </a:rPr>
              <a:t> in </a:t>
            </a:r>
            <a:r>
              <a:rPr lang="it-IT" b="1" dirty="0" err="1" smtClean="0">
                <a:latin typeface="Calibri" pitchFamily="34" charset="0"/>
              </a:rPr>
              <a:t>order</a:t>
            </a:r>
            <a:r>
              <a:rPr lang="it-IT" b="1" dirty="0" smtClean="0">
                <a:latin typeface="Calibri" pitchFamily="34" charset="0"/>
              </a:rPr>
              <a:t> </a:t>
            </a:r>
            <a:r>
              <a:rPr lang="it-IT" b="1" dirty="0" err="1" smtClean="0">
                <a:latin typeface="Calibri" pitchFamily="34" charset="0"/>
              </a:rPr>
              <a:t>to</a:t>
            </a:r>
            <a:r>
              <a:rPr lang="it-IT" b="1" dirty="0" smtClean="0">
                <a:latin typeface="Calibri" pitchFamily="34" charset="0"/>
              </a:rPr>
              <a:t> </a:t>
            </a:r>
            <a:r>
              <a:rPr lang="it-IT" b="1" dirty="0" err="1" smtClean="0">
                <a:latin typeface="Calibri" pitchFamily="34" charset="0"/>
              </a:rPr>
              <a:t>provide</a:t>
            </a:r>
            <a:r>
              <a:rPr lang="it-IT" b="1" dirty="0" smtClean="0">
                <a:latin typeface="Calibri" pitchFamily="34" charset="0"/>
              </a:rPr>
              <a:t> </a:t>
            </a:r>
            <a:r>
              <a:rPr lang="it-IT" b="1" dirty="0" err="1" smtClean="0">
                <a:latin typeface="Calibri" pitchFamily="34" charset="0"/>
              </a:rPr>
              <a:t>guidelines</a:t>
            </a:r>
            <a:r>
              <a:rPr lang="it-IT" b="1" dirty="0" smtClean="0">
                <a:latin typeface="Calibri" pitchFamily="34" charset="0"/>
              </a:rPr>
              <a:t> </a:t>
            </a:r>
            <a:r>
              <a:rPr lang="it-IT" b="1" dirty="0" err="1" smtClean="0">
                <a:latin typeface="Calibri" pitchFamily="34" charset="0"/>
              </a:rPr>
              <a:t>for</a:t>
            </a:r>
            <a:r>
              <a:rPr lang="it-IT" b="1" dirty="0" smtClean="0">
                <a:latin typeface="Calibri" pitchFamily="34" charset="0"/>
              </a:rPr>
              <a:t> </a:t>
            </a:r>
            <a:r>
              <a:rPr lang="it-IT" b="1" dirty="0" err="1" smtClean="0">
                <a:latin typeface="Calibri" pitchFamily="34" charset="0"/>
              </a:rPr>
              <a:t>developing</a:t>
            </a:r>
            <a:r>
              <a:rPr lang="it-IT" b="1" dirty="0" smtClean="0">
                <a:latin typeface="Calibri" pitchFamily="34" charset="0"/>
              </a:rPr>
              <a:t> </a:t>
            </a:r>
            <a:r>
              <a:rPr lang="it-IT" b="1" dirty="0" err="1" smtClean="0">
                <a:solidFill>
                  <a:srgbClr val="C00000"/>
                </a:solidFill>
                <a:latin typeface="Calibri" pitchFamily="34" charset="0"/>
              </a:rPr>
              <a:t>operational</a:t>
            </a:r>
            <a:r>
              <a:rPr lang="it-IT" b="1" dirty="0" smtClean="0">
                <a:solidFill>
                  <a:srgbClr val="C00000"/>
                </a:solidFill>
                <a:latin typeface="Calibri" pitchFamily="34" charset="0"/>
              </a:rPr>
              <a:t> </a:t>
            </a:r>
            <a:r>
              <a:rPr lang="it-IT" b="1" dirty="0" err="1" smtClean="0">
                <a:solidFill>
                  <a:srgbClr val="C00000"/>
                </a:solidFill>
                <a:latin typeface="Calibri" pitchFamily="34" charset="0"/>
              </a:rPr>
              <a:t>oceanography</a:t>
            </a:r>
            <a:endParaRPr lang="it-IT" b="1" dirty="0">
              <a:latin typeface="Calibri" pitchFamily="34" charset="0"/>
            </a:endParaRPr>
          </a:p>
        </p:txBody>
      </p:sp>
      <p:sp>
        <p:nvSpPr>
          <p:cNvPr id="12" name="CasellaDiTesto 11"/>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3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p:cTn id="12"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sp>
        <p:nvSpPr>
          <p:cNvPr id="5" name="Rettangolo 4"/>
          <p:cNvSpPr/>
          <p:nvPr/>
        </p:nvSpPr>
        <p:spPr>
          <a:xfrm>
            <a:off x="1547664" y="1268760"/>
            <a:ext cx="7056784" cy="923330"/>
          </a:xfrm>
          <a:prstGeom prst="rect">
            <a:avLst/>
          </a:prstGeom>
        </p:spPr>
        <p:txBody>
          <a:bodyPr wrap="square">
            <a:spAutoFit/>
          </a:bodyPr>
          <a:lstStyle/>
          <a:p>
            <a:r>
              <a:rPr lang="en-GB" dirty="0" smtClean="0">
                <a:latin typeface="Calibri" pitchFamily="34" charset="0"/>
              </a:rPr>
              <a:t>1)  Defining the geographical and functional limits  (range of variability) of ecosystems using oceanographic data from models, and other more variables</a:t>
            </a:r>
            <a:endParaRPr lang="en-GB" dirty="0">
              <a:latin typeface="Calibri" pitchFamily="34" charset="0"/>
            </a:endParaRPr>
          </a:p>
        </p:txBody>
      </p:sp>
      <p:grpSp>
        <p:nvGrpSpPr>
          <p:cNvPr id="82" name="Gruppo 81"/>
          <p:cNvGrpSpPr/>
          <p:nvPr/>
        </p:nvGrpSpPr>
        <p:grpSpPr>
          <a:xfrm>
            <a:off x="2051720" y="2204864"/>
            <a:ext cx="5843588" cy="4227512"/>
            <a:chOff x="2195736" y="2492896"/>
            <a:chExt cx="5843588" cy="4227512"/>
          </a:xfrm>
        </p:grpSpPr>
        <p:pic>
          <p:nvPicPr>
            <p:cNvPr id="8" name="Picture 11"/>
            <p:cNvPicPr>
              <a:picLocks noChangeAspect="1" noChangeArrowheads="1"/>
            </p:cNvPicPr>
            <p:nvPr/>
          </p:nvPicPr>
          <p:blipFill>
            <a:blip r:embed="rId4" cstate="print"/>
            <a:srcRect/>
            <a:stretch>
              <a:fillRect/>
            </a:stretch>
          </p:blipFill>
          <p:spPr bwMode="auto">
            <a:xfrm>
              <a:off x="2195736" y="2492896"/>
              <a:ext cx="5843588" cy="4227512"/>
            </a:xfrm>
            <a:prstGeom prst="rect">
              <a:avLst/>
            </a:prstGeom>
            <a:noFill/>
            <a:ln w="9525">
              <a:noFill/>
              <a:miter lim="800000"/>
              <a:headEnd/>
              <a:tailEnd/>
            </a:ln>
          </p:spPr>
        </p:pic>
        <p:grpSp>
          <p:nvGrpSpPr>
            <p:cNvPr id="10" name="Group 25"/>
            <p:cNvGrpSpPr>
              <a:grpSpLocks/>
            </p:cNvGrpSpPr>
            <p:nvPr/>
          </p:nvGrpSpPr>
          <p:grpSpPr bwMode="auto">
            <a:xfrm>
              <a:off x="2987824" y="3717032"/>
              <a:ext cx="2736850" cy="2016125"/>
              <a:chOff x="2789" y="1706"/>
              <a:chExt cx="1724" cy="1270"/>
            </a:xfrm>
          </p:grpSpPr>
          <p:sp>
            <p:nvSpPr>
              <p:cNvPr id="11" name="Line 26"/>
              <p:cNvSpPr>
                <a:spLocks noChangeShapeType="1"/>
              </p:cNvSpPr>
              <p:nvPr/>
            </p:nvSpPr>
            <p:spPr bwMode="auto">
              <a:xfrm>
                <a:off x="3426" y="1706"/>
                <a:ext cx="0" cy="1270"/>
              </a:xfrm>
              <a:prstGeom prst="line">
                <a:avLst/>
              </a:prstGeom>
              <a:noFill/>
              <a:ln w="9525">
                <a:solidFill>
                  <a:schemeClr val="tx1"/>
                </a:solidFill>
                <a:round/>
                <a:headEnd/>
                <a:tailEnd/>
              </a:ln>
              <a:effectLst/>
            </p:spPr>
            <p:txBody>
              <a:bodyPr/>
              <a:lstStyle/>
              <a:p>
                <a:endParaRPr lang="en-GB"/>
              </a:p>
            </p:txBody>
          </p:sp>
          <p:sp>
            <p:nvSpPr>
              <p:cNvPr id="12" name="Line 27"/>
              <p:cNvSpPr>
                <a:spLocks noChangeShapeType="1"/>
              </p:cNvSpPr>
              <p:nvPr/>
            </p:nvSpPr>
            <p:spPr bwMode="auto">
              <a:xfrm>
                <a:off x="3562" y="1706"/>
                <a:ext cx="0" cy="1270"/>
              </a:xfrm>
              <a:prstGeom prst="line">
                <a:avLst/>
              </a:prstGeom>
              <a:noFill/>
              <a:ln w="9525">
                <a:solidFill>
                  <a:schemeClr val="tx1"/>
                </a:solidFill>
                <a:round/>
                <a:headEnd/>
                <a:tailEnd/>
              </a:ln>
              <a:effectLst/>
            </p:spPr>
            <p:txBody>
              <a:bodyPr/>
              <a:lstStyle/>
              <a:p>
                <a:endParaRPr lang="en-GB"/>
              </a:p>
            </p:txBody>
          </p:sp>
          <p:sp>
            <p:nvSpPr>
              <p:cNvPr id="13" name="Line 28"/>
              <p:cNvSpPr>
                <a:spLocks noChangeShapeType="1"/>
              </p:cNvSpPr>
              <p:nvPr/>
            </p:nvSpPr>
            <p:spPr bwMode="auto">
              <a:xfrm>
                <a:off x="3698" y="1706"/>
                <a:ext cx="0" cy="1270"/>
              </a:xfrm>
              <a:prstGeom prst="line">
                <a:avLst/>
              </a:prstGeom>
              <a:noFill/>
              <a:ln w="9525">
                <a:solidFill>
                  <a:schemeClr val="tx1"/>
                </a:solidFill>
                <a:round/>
                <a:headEnd/>
                <a:tailEnd/>
              </a:ln>
              <a:effectLst/>
            </p:spPr>
            <p:txBody>
              <a:bodyPr/>
              <a:lstStyle/>
              <a:p>
                <a:endParaRPr lang="en-GB"/>
              </a:p>
            </p:txBody>
          </p:sp>
          <p:sp>
            <p:nvSpPr>
              <p:cNvPr id="14" name="Line 29"/>
              <p:cNvSpPr>
                <a:spLocks noChangeShapeType="1"/>
              </p:cNvSpPr>
              <p:nvPr/>
            </p:nvSpPr>
            <p:spPr bwMode="auto">
              <a:xfrm>
                <a:off x="3834" y="1706"/>
                <a:ext cx="0" cy="1270"/>
              </a:xfrm>
              <a:prstGeom prst="line">
                <a:avLst/>
              </a:prstGeom>
              <a:noFill/>
              <a:ln w="9525">
                <a:solidFill>
                  <a:schemeClr val="tx1"/>
                </a:solidFill>
                <a:round/>
                <a:headEnd/>
                <a:tailEnd/>
              </a:ln>
              <a:effectLst/>
            </p:spPr>
            <p:txBody>
              <a:bodyPr/>
              <a:lstStyle/>
              <a:p>
                <a:endParaRPr lang="en-GB"/>
              </a:p>
            </p:txBody>
          </p:sp>
          <p:sp>
            <p:nvSpPr>
              <p:cNvPr id="15" name="Line 30"/>
              <p:cNvSpPr>
                <a:spLocks noChangeShapeType="1"/>
              </p:cNvSpPr>
              <p:nvPr/>
            </p:nvSpPr>
            <p:spPr bwMode="auto">
              <a:xfrm>
                <a:off x="3970" y="1706"/>
                <a:ext cx="0" cy="1270"/>
              </a:xfrm>
              <a:prstGeom prst="line">
                <a:avLst/>
              </a:prstGeom>
              <a:noFill/>
              <a:ln w="9525">
                <a:solidFill>
                  <a:schemeClr val="tx1"/>
                </a:solidFill>
                <a:round/>
                <a:headEnd/>
                <a:tailEnd/>
              </a:ln>
              <a:effectLst/>
            </p:spPr>
            <p:txBody>
              <a:bodyPr/>
              <a:lstStyle/>
              <a:p>
                <a:endParaRPr lang="en-GB"/>
              </a:p>
            </p:txBody>
          </p:sp>
          <p:sp>
            <p:nvSpPr>
              <p:cNvPr id="16" name="Line 31"/>
              <p:cNvSpPr>
                <a:spLocks noChangeShapeType="1"/>
              </p:cNvSpPr>
              <p:nvPr/>
            </p:nvSpPr>
            <p:spPr bwMode="auto">
              <a:xfrm>
                <a:off x="4106" y="1706"/>
                <a:ext cx="0" cy="1270"/>
              </a:xfrm>
              <a:prstGeom prst="line">
                <a:avLst/>
              </a:prstGeom>
              <a:noFill/>
              <a:ln w="9525">
                <a:solidFill>
                  <a:schemeClr val="tx1"/>
                </a:solidFill>
                <a:round/>
                <a:headEnd/>
                <a:tailEnd/>
              </a:ln>
              <a:effectLst/>
            </p:spPr>
            <p:txBody>
              <a:bodyPr/>
              <a:lstStyle/>
              <a:p>
                <a:endParaRPr lang="en-GB"/>
              </a:p>
            </p:txBody>
          </p:sp>
          <p:sp>
            <p:nvSpPr>
              <p:cNvPr id="17" name="Line 32"/>
              <p:cNvSpPr>
                <a:spLocks noChangeShapeType="1"/>
              </p:cNvSpPr>
              <p:nvPr/>
            </p:nvSpPr>
            <p:spPr bwMode="auto">
              <a:xfrm>
                <a:off x="4241" y="1706"/>
                <a:ext cx="0" cy="1270"/>
              </a:xfrm>
              <a:prstGeom prst="line">
                <a:avLst/>
              </a:prstGeom>
              <a:noFill/>
              <a:ln w="9525">
                <a:solidFill>
                  <a:schemeClr val="tx1"/>
                </a:solidFill>
                <a:round/>
                <a:headEnd/>
                <a:tailEnd/>
              </a:ln>
              <a:effectLst/>
            </p:spPr>
            <p:txBody>
              <a:bodyPr/>
              <a:lstStyle/>
              <a:p>
                <a:endParaRPr lang="en-GB"/>
              </a:p>
            </p:txBody>
          </p:sp>
          <p:sp>
            <p:nvSpPr>
              <p:cNvPr id="19" name="Line 33"/>
              <p:cNvSpPr>
                <a:spLocks noChangeShapeType="1"/>
              </p:cNvSpPr>
              <p:nvPr/>
            </p:nvSpPr>
            <p:spPr bwMode="auto">
              <a:xfrm rot="-5400000">
                <a:off x="3649" y="1887"/>
                <a:ext cx="3" cy="1724"/>
              </a:xfrm>
              <a:prstGeom prst="line">
                <a:avLst/>
              </a:prstGeom>
              <a:noFill/>
              <a:ln w="9525">
                <a:solidFill>
                  <a:schemeClr val="tx1"/>
                </a:solidFill>
                <a:round/>
                <a:headEnd/>
                <a:tailEnd/>
              </a:ln>
              <a:effectLst/>
            </p:spPr>
            <p:txBody>
              <a:bodyPr/>
              <a:lstStyle/>
              <a:p>
                <a:endParaRPr lang="en-GB"/>
              </a:p>
            </p:txBody>
          </p:sp>
          <p:sp>
            <p:nvSpPr>
              <p:cNvPr id="20" name="Line 34"/>
              <p:cNvSpPr>
                <a:spLocks noChangeShapeType="1"/>
              </p:cNvSpPr>
              <p:nvPr/>
            </p:nvSpPr>
            <p:spPr bwMode="auto">
              <a:xfrm rot="-5400000">
                <a:off x="3649" y="1751"/>
                <a:ext cx="3" cy="1724"/>
              </a:xfrm>
              <a:prstGeom prst="line">
                <a:avLst/>
              </a:prstGeom>
              <a:noFill/>
              <a:ln w="9525">
                <a:solidFill>
                  <a:schemeClr val="tx1"/>
                </a:solidFill>
                <a:round/>
                <a:headEnd/>
                <a:tailEnd/>
              </a:ln>
              <a:effectLst/>
            </p:spPr>
            <p:txBody>
              <a:bodyPr/>
              <a:lstStyle/>
              <a:p>
                <a:endParaRPr lang="en-GB"/>
              </a:p>
            </p:txBody>
          </p:sp>
          <p:sp>
            <p:nvSpPr>
              <p:cNvPr id="21" name="Line 35"/>
              <p:cNvSpPr>
                <a:spLocks noChangeShapeType="1"/>
              </p:cNvSpPr>
              <p:nvPr/>
            </p:nvSpPr>
            <p:spPr bwMode="auto">
              <a:xfrm rot="-5400000">
                <a:off x="3649" y="1615"/>
                <a:ext cx="3" cy="1724"/>
              </a:xfrm>
              <a:prstGeom prst="line">
                <a:avLst/>
              </a:prstGeom>
              <a:noFill/>
              <a:ln w="9525">
                <a:solidFill>
                  <a:schemeClr val="tx1"/>
                </a:solidFill>
                <a:round/>
                <a:headEnd/>
                <a:tailEnd/>
              </a:ln>
              <a:effectLst/>
            </p:spPr>
            <p:txBody>
              <a:bodyPr/>
              <a:lstStyle/>
              <a:p>
                <a:endParaRPr lang="en-GB"/>
              </a:p>
            </p:txBody>
          </p:sp>
          <p:sp>
            <p:nvSpPr>
              <p:cNvPr id="22" name="Line 36"/>
              <p:cNvSpPr>
                <a:spLocks noChangeShapeType="1"/>
              </p:cNvSpPr>
              <p:nvPr/>
            </p:nvSpPr>
            <p:spPr bwMode="auto">
              <a:xfrm rot="-5400000">
                <a:off x="3650" y="1479"/>
                <a:ext cx="1" cy="1724"/>
              </a:xfrm>
              <a:prstGeom prst="line">
                <a:avLst/>
              </a:prstGeom>
              <a:noFill/>
              <a:ln w="9525">
                <a:solidFill>
                  <a:schemeClr val="tx1"/>
                </a:solidFill>
                <a:round/>
                <a:headEnd/>
                <a:tailEnd/>
              </a:ln>
              <a:effectLst/>
            </p:spPr>
            <p:txBody>
              <a:bodyPr/>
              <a:lstStyle/>
              <a:p>
                <a:endParaRPr lang="en-GB"/>
              </a:p>
            </p:txBody>
          </p:sp>
          <p:sp>
            <p:nvSpPr>
              <p:cNvPr id="23" name="Line 37"/>
              <p:cNvSpPr>
                <a:spLocks noChangeShapeType="1"/>
              </p:cNvSpPr>
              <p:nvPr/>
            </p:nvSpPr>
            <p:spPr bwMode="auto">
              <a:xfrm rot="-5400000">
                <a:off x="3650" y="1342"/>
                <a:ext cx="2" cy="1724"/>
              </a:xfrm>
              <a:prstGeom prst="line">
                <a:avLst/>
              </a:prstGeom>
              <a:noFill/>
              <a:ln w="9525">
                <a:solidFill>
                  <a:schemeClr val="tx1"/>
                </a:solidFill>
                <a:round/>
                <a:headEnd/>
                <a:tailEnd/>
              </a:ln>
              <a:effectLst/>
            </p:spPr>
            <p:txBody>
              <a:bodyPr/>
              <a:lstStyle/>
              <a:p>
                <a:endParaRPr lang="en-GB"/>
              </a:p>
            </p:txBody>
          </p:sp>
          <p:sp>
            <p:nvSpPr>
              <p:cNvPr id="24" name="Line 38"/>
              <p:cNvSpPr>
                <a:spLocks noChangeShapeType="1"/>
              </p:cNvSpPr>
              <p:nvPr/>
            </p:nvSpPr>
            <p:spPr bwMode="auto">
              <a:xfrm rot="-5400000">
                <a:off x="3650" y="1206"/>
                <a:ext cx="2" cy="1724"/>
              </a:xfrm>
              <a:prstGeom prst="line">
                <a:avLst/>
              </a:prstGeom>
              <a:noFill/>
              <a:ln w="9525">
                <a:solidFill>
                  <a:schemeClr val="tx1"/>
                </a:solidFill>
                <a:round/>
                <a:headEnd/>
                <a:tailEnd/>
              </a:ln>
              <a:effectLst/>
            </p:spPr>
            <p:txBody>
              <a:bodyPr/>
              <a:lstStyle/>
              <a:p>
                <a:endParaRPr lang="en-GB"/>
              </a:p>
            </p:txBody>
          </p:sp>
          <p:sp>
            <p:nvSpPr>
              <p:cNvPr id="25" name="Line 39"/>
              <p:cNvSpPr>
                <a:spLocks noChangeShapeType="1"/>
              </p:cNvSpPr>
              <p:nvPr/>
            </p:nvSpPr>
            <p:spPr bwMode="auto">
              <a:xfrm rot="-5400000">
                <a:off x="3650" y="1072"/>
                <a:ext cx="1" cy="1724"/>
              </a:xfrm>
              <a:prstGeom prst="line">
                <a:avLst/>
              </a:prstGeom>
              <a:noFill/>
              <a:ln w="9525">
                <a:solidFill>
                  <a:schemeClr val="tx1"/>
                </a:solidFill>
                <a:round/>
                <a:headEnd/>
                <a:tailEnd/>
              </a:ln>
              <a:effectLst/>
            </p:spPr>
            <p:txBody>
              <a:bodyPr/>
              <a:lstStyle/>
              <a:p>
                <a:endParaRPr lang="en-GB"/>
              </a:p>
            </p:txBody>
          </p:sp>
          <p:sp>
            <p:nvSpPr>
              <p:cNvPr id="26" name="Rectangle 40"/>
              <p:cNvSpPr>
                <a:spLocks noChangeArrowheads="1"/>
              </p:cNvSpPr>
              <p:nvPr/>
            </p:nvSpPr>
            <p:spPr bwMode="auto">
              <a:xfrm>
                <a:off x="3832" y="2204"/>
                <a:ext cx="136" cy="137"/>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7" name="Rectangle 41"/>
              <p:cNvSpPr>
                <a:spLocks noChangeArrowheads="1"/>
              </p:cNvSpPr>
              <p:nvPr/>
            </p:nvSpPr>
            <p:spPr bwMode="auto">
              <a:xfrm>
                <a:off x="3696" y="2477"/>
                <a:ext cx="136" cy="136"/>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28" name="Rectangle 42"/>
              <p:cNvSpPr>
                <a:spLocks noChangeArrowheads="1"/>
              </p:cNvSpPr>
              <p:nvPr/>
            </p:nvSpPr>
            <p:spPr bwMode="auto">
              <a:xfrm>
                <a:off x="3832" y="2477"/>
                <a:ext cx="136" cy="136"/>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29" name="Rectangle 43"/>
              <p:cNvSpPr>
                <a:spLocks noChangeArrowheads="1"/>
              </p:cNvSpPr>
              <p:nvPr/>
            </p:nvSpPr>
            <p:spPr bwMode="auto">
              <a:xfrm>
                <a:off x="3968" y="2613"/>
                <a:ext cx="136" cy="136"/>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30" name="Rectangle 44"/>
              <p:cNvSpPr>
                <a:spLocks noChangeArrowheads="1"/>
              </p:cNvSpPr>
              <p:nvPr/>
            </p:nvSpPr>
            <p:spPr bwMode="auto">
              <a:xfrm>
                <a:off x="3968" y="2477"/>
                <a:ext cx="136" cy="136"/>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31" name="Rectangle 45"/>
              <p:cNvSpPr>
                <a:spLocks noChangeArrowheads="1"/>
              </p:cNvSpPr>
              <p:nvPr/>
            </p:nvSpPr>
            <p:spPr bwMode="auto">
              <a:xfrm>
                <a:off x="3560" y="2204"/>
                <a:ext cx="136" cy="136"/>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32" name="Rectangle 46"/>
              <p:cNvSpPr>
                <a:spLocks noChangeArrowheads="1"/>
              </p:cNvSpPr>
              <p:nvPr/>
            </p:nvSpPr>
            <p:spPr bwMode="auto">
              <a:xfrm>
                <a:off x="3696" y="2068"/>
                <a:ext cx="136" cy="136"/>
              </a:xfrm>
              <a:prstGeom prst="rect">
                <a:avLst/>
              </a:prstGeom>
              <a:solidFill>
                <a:srgbClr val="080808"/>
              </a:solidFill>
              <a:ln w="9525">
                <a:solidFill>
                  <a:schemeClr val="tx1"/>
                </a:solidFill>
                <a:miter lim="800000"/>
                <a:headEnd/>
                <a:tailEnd/>
              </a:ln>
              <a:effectLst/>
            </p:spPr>
            <p:txBody>
              <a:bodyPr wrap="none" anchor="ctr"/>
              <a:lstStyle/>
              <a:p>
                <a:endParaRPr lang="en-US"/>
              </a:p>
            </p:txBody>
          </p:sp>
          <p:sp>
            <p:nvSpPr>
              <p:cNvPr id="33" name="Rectangle 47"/>
              <p:cNvSpPr>
                <a:spLocks noChangeArrowheads="1"/>
              </p:cNvSpPr>
              <p:nvPr/>
            </p:nvSpPr>
            <p:spPr bwMode="auto">
              <a:xfrm>
                <a:off x="3832" y="2613"/>
                <a:ext cx="136" cy="136"/>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34" name="Rectangle 48"/>
              <p:cNvSpPr>
                <a:spLocks noChangeArrowheads="1"/>
              </p:cNvSpPr>
              <p:nvPr/>
            </p:nvSpPr>
            <p:spPr bwMode="auto">
              <a:xfrm>
                <a:off x="3560" y="2068"/>
                <a:ext cx="136" cy="136"/>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35" name="Rectangle 49"/>
              <p:cNvSpPr>
                <a:spLocks noChangeArrowheads="1"/>
              </p:cNvSpPr>
              <p:nvPr/>
            </p:nvSpPr>
            <p:spPr bwMode="auto">
              <a:xfrm>
                <a:off x="3832" y="2340"/>
                <a:ext cx="136" cy="137"/>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36" name="Rectangle 50"/>
              <p:cNvSpPr>
                <a:spLocks noChangeArrowheads="1"/>
              </p:cNvSpPr>
              <p:nvPr/>
            </p:nvSpPr>
            <p:spPr bwMode="auto">
              <a:xfrm>
                <a:off x="3696" y="2341"/>
                <a:ext cx="136" cy="137"/>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37" name="Rectangle 51"/>
              <p:cNvSpPr>
                <a:spLocks noChangeArrowheads="1"/>
              </p:cNvSpPr>
              <p:nvPr/>
            </p:nvSpPr>
            <p:spPr bwMode="auto">
              <a:xfrm>
                <a:off x="3696" y="2204"/>
                <a:ext cx="136" cy="137"/>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38" name="Rectangle 52"/>
              <p:cNvSpPr>
                <a:spLocks noChangeArrowheads="1"/>
              </p:cNvSpPr>
              <p:nvPr/>
            </p:nvSpPr>
            <p:spPr bwMode="auto">
              <a:xfrm>
                <a:off x="3832" y="2204"/>
                <a:ext cx="136" cy="136"/>
              </a:xfrm>
              <a:prstGeom prst="rect">
                <a:avLst/>
              </a:prstGeom>
              <a:solidFill>
                <a:srgbClr val="080808"/>
              </a:solidFill>
              <a:ln w="9525">
                <a:solidFill>
                  <a:schemeClr val="tx1"/>
                </a:solidFill>
                <a:miter lim="800000"/>
                <a:headEnd/>
                <a:tailEnd/>
              </a:ln>
              <a:effectLst/>
            </p:spPr>
            <p:txBody>
              <a:bodyPr wrap="none" anchor="ctr"/>
              <a:lstStyle/>
              <a:p>
                <a:endParaRPr lang="en-US"/>
              </a:p>
            </p:txBody>
          </p:sp>
          <p:sp>
            <p:nvSpPr>
              <p:cNvPr id="39" name="Rectangle 53"/>
              <p:cNvSpPr>
                <a:spLocks noChangeArrowheads="1"/>
              </p:cNvSpPr>
              <p:nvPr/>
            </p:nvSpPr>
            <p:spPr bwMode="auto">
              <a:xfrm>
                <a:off x="3832" y="2341"/>
                <a:ext cx="136" cy="136"/>
              </a:xfrm>
              <a:prstGeom prst="rect">
                <a:avLst/>
              </a:prstGeom>
              <a:solidFill>
                <a:srgbClr val="080808"/>
              </a:solidFill>
              <a:ln w="9525">
                <a:solidFill>
                  <a:schemeClr val="tx1"/>
                </a:solidFill>
                <a:miter lim="800000"/>
                <a:headEnd/>
                <a:tailEnd/>
              </a:ln>
              <a:effectLst/>
            </p:spPr>
            <p:txBody>
              <a:bodyPr wrap="none" anchor="ctr"/>
              <a:lstStyle/>
              <a:p>
                <a:endParaRPr lang="en-US"/>
              </a:p>
            </p:txBody>
          </p:sp>
          <p:sp>
            <p:nvSpPr>
              <p:cNvPr id="40" name="Rectangle 54"/>
              <p:cNvSpPr>
                <a:spLocks noChangeArrowheads="1"/>
              </p:cNvSpPr>
              <p:nvPr/>
            </p:nvSpPr>
            <p:spPr bwMode="auto">
              <a:xfrm>
                <a:off x="3696" y="2341"/>
                <a:ext cx="136" cy="136"/>
              </a:xfrm>
              <a:prstGeom prst="rect">
                <a:avLst/>
              </a:prstGeom>
              <a:solidFill>
                <a:srgbClr val="080808"/>
              </a:solidFill>
              <a:ln w="9525">
                <a:solidFill>
                  <a:schemeClr val="tx1"/>
                </a:solidFill>
                <a:miter lim="800000"/>
                <a:headEnd/>
                <a:tailEnd/>
              </a:ln>
              <a:effectLst/>
            </p:spPr>
            <p:txBody>
              <a:bodyPr wrap="none" anchor="ctr"/>
              <a:lstStyle/>
              <a:p>
                <a:endParaRPr lang="en-US"/>
              </a:p>
            </p:txBody>
          </p:sp>
          <p:sp>
            <p:nvSpPr>
              <p:cNvPr id="41" name="Rectangle 55"/>
              <p:cNvSpPr>
                <a:spLocks noChangeArrowheads="1"/>
              </p:cNvSpPr>
              <p:nvPr/>
            </p:nvSpPr>
            <p:spPr bwMode="auto">
              <a:xfrm>
                <a:off x="3696" y="2204"/>
                <a:ext cx="136" cy="136"/>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42" name="Rectangle 56"/>
              <p:cNvSpPr>
                <a:spLocks noChangeArrowheads="1"/>
              </p:cNvSpPr>
              <p:nvPr/>
            </p:nvSpPr>
            <p:spPr bwMode="auto">
              <a:xfrm>
                <a:off x="3968" y="2477"/>
                <a:ext cx="136" cy="136"/>
              </a:xfrm>
              <a:prstGeom prst="rect">
                <a:avLst/>
              </a:prstGeom>
              <a:solidFill>
                <a:srgbClr val="4D4D4D"/>
              </a:solidFill>
              <a:ln w="9525">
                <a:solidFill>
                  <a:schemeClr val="tx1"/>
                </a:solidFill>
                <a:miter lim="800000"/>
                <a:headEnd/>
                <a:tailEnd/>
              </a:ln>
              <a:effectLst/>
            </p:spPr>
            <p:txBody>
              <a:bodyPr wrap="none" anchor="ctr"/>
              <a:lstStyle/>
              <a:p>
                <a:endParaRPr lang="en-US"/>
              </a:p>
            </p:txBody>
          </p:sp>
          <p:sp>
            <p:nvSpPr>
              <p:cNvPr id="43" name="Rectangle 57"/>
              <p:cNvSpPr>
                <a:spLocks noChangeArrowheads="1"/>
              </p:cNvSpPr>
              <p:nvPr/>
            </p:nvSpPr>
            <p:spPr bwMode="auto">
              <a:xfrm>
                <a:off x="3832" y="2477"/>
                <a:ext cx="136" cy="136"/>
              </a:xfrm>
              <a:prstGeom prst="rect">
                <a:avLst/>
              </a:prstGeom>
              <a:solidFill>
                <a:srgbClr val="4D4D4D"/>
              </a:solidFill>
              <a:ln w="9525">
                <a:solidFill>
                  <a:schemeClr val="tx1"/>
                </a:solidFill>
                <a:miter lim="800000"/>
                <a:headEnd/>
                <a:tailEnd/>
              </a:ln>
              <a:effectLst/>
            </p:spPr>
            <p:txBody>
              <a:bodyPr wrap="none" anchor="ctr"/>
              <a:lstStyle/>
              <a:p>
                <a:endParaRPr lang="en-US"/>
              </a:p>
            </p:txBody>
          </p:sp>
          <p:sp>
            <p:nvSpPr>
              <p:cNvPr id="44" name="Rectangle 58"/>
              <p:cNvSpPr>
                <a:spLocks noChangeArrowheads="1"/>
              </p:cNvSpPr>
              <p:nvPr/>
            </p:nvSpPr>
            <p:spPr bwMode="auto">
              <a:xfrm>
                <a:off x="3696" y="2477"/>
                <a:ext cx="136" cy="136"/>
              </a:xfrm>
              <a:prstGeom prst="rect">
                <a:avLst/>
              </a:prstGeom>
              <a:solidFill>
                <a:srgbClr val="4D4D4D"/>
              </a:solidFill>
              <a:ln w="9525">
                <a:solidFill>
                  <a:schemeClr val="tx1"/>
                </a:solidFill>
                <a:miter lim="800000"/>
                <a:headEnd/>
                <a:tailEnd/>
              </a:ln>
              <a:effectLst/>
            </p:spPr>
            <p:txBody>
              <a:bodyPr wrap="none" anchor="ctr"/>
              <a:lstStyle/>
              <a:p>
                <a:endParaRPr lang="en-US"/>
              </a:p>
            </p:txBody>
          </p:sp>
          <p:sp>
            <p:nvSpPr>
              <p:cNvPr id="45" name="Rectangle 59"/>
              <p:cNvSpPr>
                <a:spLocks noChangeArrowheads="1"/>
              </p:cNvSpPr>
              <p:nvPr/>
            </p:nvSpPr>
            <p:spPr bwMode="auto">
              <a:xfrm>
                <a:off x="3560" y="1932"/>
                <a:ext cx="136" cy="136"/>
              </a:xfrm>
              <a:prstGeom prst="rect">
                <a:avLst/>
              </a:prstGeom>
              <a:solidFill>
                <a:srgbClr val="4D4D4D"/>
              </a:solidFill>
              <a:ln w="9525">
                <a:solidFill>
                  <a:schemeClr val="tx1"/>
                </a:solidFill>
                <a:miter lim="800000"/>
                <a:headEnd/>
                <a:tailEnd/>
              </a:ln>
              <a:effectLst/>
            </p:spPr>
            <p:txBody>
              <a:bodyPr wrap="none" anchor="ctr"/>
              <a:lstStyle/>
              <a:p>
                <a:endParaRPr lang="en-US"/>
              </a:p>
            </p:txBody>
          </p:sp>
          <p:sp>
            <p:nvSpPr>
              <p:cNvPr id="46" name="Rectangle 60"/>
              <p:cNvSpPr>
                <a:spLocks noChangeArrowheads="1"/>
              </p:cNvSpPr>
              <p:nvPr/>
            </p:nvSpPr>
            <p:spPr bwMode="auto">
              <a:xfrm>
                <a:off x="3560" y="2068"/>
                <a:ext cx="136" cy="136"/>
              </a:xfrm>
              <a:prstGeom prst="rect">
                <a:avLst/>
              </a:prstGeom>
              <a:solidFill>
                <a:srgbClr val="4D4D4D"/>
              </a:solidFill>
              <a:ln w="9525">
                <a:solidFill>
                  <a:schemeClr val="tx1"/>
                </a:solidFill>
                <a:miter lim="800000"/>
                <a:headEnd/>
                <a:tailEnd/>
              </a:ln>
              <a:effectLst/>
            </p:spPr>
            <p:txBody>
              <a:bodyPr wrap="none" anchor="ctr"/>
              <a:lstStyle/>
              <a:p>
                <a:endParaRPr lang="en-US"/>
              </a:p>
            </p:txBody>
          </p:sp>
          <p:sp>
            <p:nvSpPr>
              <p:cNvPr id="47" name="Rectangle 61"/>
              <p:cNvSpPr>
                <a:spLocks noChangeArrowheads="1"/>
              </p:cNvSpPr>
              <p:nvPr/>
            </p:nvSpPr>
            <p:spPr bwMode="auto">
              <a:xfrm>
                <a:off x="3424" y="2068"/>
                <a:ext cx="136" cy="136"/>
              </a:xfrm>
              <a:prstGeom prst="rect">
                <a:avLst/>
              </a:prstGeom>
              <a:solidFill>
                <a:srgbClr val="4D4D4D"/>
              </a:solidFill>
              <a:ln w="9525">
                <a:solidFill>
                  <a:schemeClr val="tx1"/>
                </a:solidFill>
                <a:miter lim="800000"/>
                <a:headEnd/>
                <a:tailEnd/>
              </a:ln>
              <a:effectLst/>
            </p:spPr>
            <p:txBody>
              <a:bodyPr wrap="none" anchor="ctr"/>
              <a:lstStyle/>
              <a:p>
                <a:endParaRPr lang="en-US"/>
              </a:p>
            </p:txBody>
          </p:sp>
          <p:sp>
            <p:nvSpPr>
              <p:cNvPr id="48" name="Rectangle 62"/>
              <p:cNvSpPr>
                <a:spLocks noChangeArrowheads="1"/>
              </p:cNvSpPr>
              <p:nvPr/>
            </p:nvSpPr>
            <p:spPr bwMode="auto">
              <a:xfrm>
                <a:off x="3696" y="2068"/>
                <a:ext cx="136" cy="136"/>
              </a:xfrm>
              <a:prstGeom prst="rect">
                <a:avLst/>
              </a:prstGeom>
              <a:solidFill>
                <a:srgbClr val="4D4D4D"/>
              </a:solidFill>
              <a:ln w="9525">
                <a:solidFill>
                  <a:schemeClr val="tx1"/>
                </a:solidFill>
                <a:miter lim="800000"/>
                <a:headEnd/>
                <a:tailEnd/>
              </a:ln>
              <a:effectLst/>
            </p:spPr>
            <p:txBody>
              <a:bodyPr wrap="none" anchor="ctr"/>
              <a:lstStyle/>
              <a:p>
                <a:endParaRPr lang="en-US"/>
              </a:p>
            </p:txBody>
          </p:sp>
          <p:sp>
            <p:nvSpPr>
              <p:cNvPr id="49" name="Rectangle 63"/>
              <p:cNvSpPr>
                <a:spLocks noChangeArrowheads="1"/>
              </p:cNvSpPr>
              <p:nvPr/>
            </p:nvSpPr>
            <p:spPr bwMode="auto">
              <a:xfrm>
                <a:off x="3560" y="2204"/>
                <a:ext cx="136" cy="136"/>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50" name="Rectangle 64"/>
              <p:cNvSpPr>
                <a:spLocks noChangeArrowheads="1"/>
              </p:cNvSpPr>
              <p:nvPr/>
            </p:nvSpPr>
            <p:spPr bwMode="auto">
              <a:xfrm>
                <a:off x="3833" y="2614"/>
                <a:ext cx="136" cy="136"/>
              </a:xfrm>
              <a:prstGeom prst="rect">
                <a:avLst/>
              </a:prstGeom>
              <a:solidFill>
                <a:srgbClr val="3366FF"/>
              </a:solidFill>
              <a:ln w="9525">
                <a:solidFill>
                  <a:schemeClr val="tx1"/>
                </a:solidFill>
                <a:miter lim="800000"/>
                <a:headEnd/>
                <a:tailEnd/>
              </a:ln>
              <a:effectLst/>
            </p:spPr>
            <p:txBody>
              <a:bodyPr wrap="none" anchor="ctr"/>
              <a:lstStyle/>
              <a:p>
                <a:endParaRPr lang="en-US"/>
              </a:p>
            </p:txBody>
          </p:sp>
          <p:sp>
            <p:nvSpPr>
              <p:cNvPr id="51" name="Rectangle 65"/>
              <p:cNvSpPr>
                <a:spLocks noChangeArrowheads="1"/>
              </p:cNvSpPr>
              <p:nvPr/>
            </p:nvSpPr>
            <p:spPr bwMode="auto">
              <a:xfrm>
                <a:off x="3968" y="2613"/>
                <a:ext cx="136" cy="136"/>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52" name="Rectangle 66"/>
              <p:cNvSpPr>
                <a:spLocks noChangeArrowheads="1"/>
              </p:cNvSpPr>
              <p:nvPr/>
            </p:nvSpPr>
            <p:spPr bwMode="auto">
              <a:xfrm>
                <a:off x="3424" y="1932"/>
                <a:ext cx="136" cy="136"/>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53" name="Rectangle 67"/>
              <p:cNvSpPr>
                <a:spLocks noChangeArrowheads="1"/>
              </p:cNvSpPr>
              <p:nvPr/>
            </p:nvSpPr>
            <p:spPr bwMode="auto">
              <a:xfrm>
                <a:off x="3969" y="2341"/>
                <a:ext cx="136" cy="136"/>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54" name="Rectangle 68"/>
              <p:cNvSpPr>
                <a:spLocks noChangeArrowheads="1"/>
              </p:cNvSpPr>
              <p:nvPr/>
            </p:nvSpPr>
            <p:spPr bwMode="auto">
              <a:xfrm>
                <a:off x="3833" y="2341"/>
                <a:ext cx="136" cy="136"/>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55" name="Rectangle 69"/>
              <p:cNvSpPr>
                <a:spLocks noChangeArrowheads="1"/>
              </p:cNvSpPr>
              <p:nvPr/>
            </p:nvSpPr>
            <p:spPr bwMode="auto">
              <a:xfrm>
                <a:off x="3833" y="2205"/>
                <a:ext cx="136" cy="136"/>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56" name="Rectangle 70"/>
              <p:cNvSpPr>
                <a:spLocks noChangeArrowheads="1"/>
              </p:cNvSpPr>
              <p:nvPr/>
            </p:nvSpPr>
            <p:spPr bwMode="auto">
              <a:xfrm>
                <a:off x="3697" y="2069"/>
                <a:ext cx="136" cy="136"/>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57" name="Rectangle 71"/>
              <p:cNvSpPr>
                <a:spLocks noChangeArrowheads="1"/>
              </p:cNvSpPr>
              <p:nvPr/>
            </p:nvSpPr>
            <p:spPr bwMode="auto">
              <a:xfrm>
                <a:off x="3696" y="2341"/>
                <a:ext cx="136" cy="136"/>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58" name="Rectangle 72"/>
              <p:cNvSpPr>
                <a:spLocks noChangeArrowheads="1"/>
              </p:cNvSpPr>
              <p:nvPr/>
            </p:nvSpPr>
            <p:spPr bwMode="auto">
              <a:xfrm>
                <a:off x="3969" y="2478"/>
                <a:ext cx="136" cy="136"/>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59" name="Rectangle 73"/>
              <p:cNvSpPr>
                <a:spLocks noChangeArrowheads="1"/>
              </p:cNvSpPr>
              <p:nvPr/>
            </p:nvSpPr>
            <p:spPr bwMode="auto">
              <a:xfrm>
                <a:off x="3969" y="2614"/>
                <a:ext cx="136" cy="136"/>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60" name="Rectangle 74"/>
              <p:cNvSpPr>
                <a:spLocks noChangeArrowheads="1"/>
              </p:cNvSpPr>
              <p:nvPr/>
            </p:nvSpPr>
            <p:spPr bwMode="auto">
              <a:xfrm>
                <a:off x="3833" y="2478"/>
                <a:ext cx="136" cy="136"/>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61" name="Rectangle 75"/>
              <p:cNvSpPr>
                <a:spLocks noChangeArrowheads="1"/>
              </p:cNvSpPr>
              <p:nvPr/>
            </p:nvSpPr>
            <p:spPr bwMode="auto">
              <a:xfrm>
                <a:off x="3696" y="2478"/>
                <a:ext cx="136" cy="136"/>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62" name="Rectangle 76"/>
              <p:cNvSpPr>
                <a:spLocks noChangeArrowheads="1"/>
              </p:cNvSpPr>
              <p:nvPr/>
            </p:nvSpPr>
            <p:spPr bwMode="auto">
              <a:xfrm>
                <a:off x="3560" y="1933"/>
                <a:ext cx="136" cy="136"/>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63" name="Rectangle 77"/>
              <p:cNvSpPr>
                <a:spLocks noChangeArrowheads="1"/>
              </p:cNvSpPr>
              <p:nvPr/>
            </p:nvSpPr>
            <p:spPr bwMode="auto">
              <a:xfrm>
                <a:off x="3560" y="2069"/>
                <a:ext cx="136" cy="136"/>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64" name="Rectangle 78"/>
              <p:cNvSpPr>
                <a:spLocks noChangeArrowheads="1"/>
              </p:cNvSpPr>
              <p:nvPr/>
            </p:nvSpPr>
            <p:spPr bwMode="auto">
              <a:xfrm>
                <a:off x="4104" y="2613"/>
                <a:ext cx="136" cy="136"/>
              </a:xfrm>
              <a:prstGeom prst="rect">
                <a:avLst/>
              </a:prstGeom>
              <a:solidFill>
                <a:srgbClr val="99CC00"/>
              </a:solidFill>
              <a:ln w="9525">
                <a:solidFill>
                  <a:schemeClr val="tx1"/>
                </a:solidFill>
                <a:miter lim="800000"/>
                <a:headEnd/>
                <a:tailEnd/>
              </a:ln>
              <a:effectLst/>
            </p:spPr>
            <p:txBody>
              <a:bodyPr wrap="none" anchor="ctr"/>
              <a:lstStyle/>
              <a:p>
                <a:endParaRPr lang="en-US"/>
              </a:p>
            </p:txBody>
          </p:sp>
          <p:sp>
            <p:nvSpPr>
              <p:cNvPr id="65" name="Rectangle 79"/>
              <p:cNvSpPr>
                <a:spLocks noChangeArrowheads="1"/>
              </p:cNvSpPr>
              <p:nvPr/>
            </p:nvSpPr>
            <p:spPr bwMode="auto">
              <a:xfrm>
                <a:off x="3560" y="2205"/>
                <a:ext cx="136" cy="136"/>
              </a:xfrm>
              <a:prstGeom prst="rect">
                <a:avLst/>
              </a:prstGeom>
              <a:solidFill>
                <a:srgbClr val="3366FF"/>
              </a:solidFill>
              <a:ln w="9525">
                <a:solidFill>
                  <a:schemeClr val="tx1"/>
                </a:solidFill>
                <a:miter lim="800000"/>
                <a:headEnd/>
                <a:tailEnd/>
              </a:ln>
              <a:effectLst/>
            </p:spPr>
            <p:txBody>
              <a:bodyPr wrap="none" anchor="ctr"/>
              <a:lstStyle/>
              <a:p>
                <a:endParaRPr lang="en-US"/>
              </a:p>
            </p:txBody>
          </p:sp>
          <p:sp>
            <p:nvSpPr>
              <p:cNvPr id="66" name="Rectangle 80"/>
              <p:cNvSpPr>
                <a:spLocks noChangeArrowheads="1"/>
              </p:cNvSpPr>
              <p:nvPr/>
            </p:nvSpPr>
            <p:spPr bwMode="auto">
              <a:xfrm>
                <a:off x="3424" y="2069"/>
                <a:ext cx="136" cy="136"/>
              </a:xfrm>
              <a:prstGeom prst="rect">
                <a:avLst/>
              </a:prstGeom>
              <a:solidFill>
                <a:srgbClr val="3366FF"/>
              </a:solidFill>
              <a:ln w="9525">
                <a:solidFill>
                  <a:schemeClr val="tx1"/>
                </a:solidFill>
                <a:miter lim="800000"/>
                <a:headEnd/>
                <a:tailEnd/>
              </a:ln>
              <a:effectLst/>
            </p:spPr>
            <p:txBody>
              <a:bodyPr wrap="none" anchor="ctr"/>
              <a:lstStyle/>
              <a:p>
                <a:endParaRPr lang="en-US"/>
              </a:p>
            </p:txBody>
          </p:sp>
          <p:sp>
            <p:nvSpPr>
              <p:cNvPr id="67" name="Rectangle 81"/>
              <p:cNvSpPr>
                <a:spLocks noChangeArrowheads="1"/>
              </p:cNvSpPr>
              <p:nvPr/>
            </p:nvSpPr>
            <p:spPr bwMode="auto">
              <a:xfrm>
                <a:off x="3424" y="1933"/>
                <a:ext cx="136" cy="136"/>
              </a:xfrm>
              <a:prstGeom prst="rect">
                <a:avLst/>
              </a:prstGeom>
              <a:solidFill>
                <a:srgbClr val="3366FF"/>
              </a:solidFill>
              <a:ln w="9525">
                <a:solidFill>
                  <a:schemeClr val="tx1"/>
                </a:solidFill>
                <a:miter lim="800000"/>
                <a:headEnd/>
                <a:tailEnd/>
              </a:ln>
              <a:effectLst/>
            </p:spPr>
            <p:txBody>
              <a:bodyPr wrap="none" anchor="ctr"/>
              <a:lstStyle/>
              <a:p>
                <a:endParaRPr lang="en-US"/>
              </a:p>
            </p:txBody>
          </p:sp>
          <p:sp>
            <p:nvSpPr>
              <p:cNvPr id="68" name="Line 82"/>
              <p:cNvSpPr>
                <a:spLocks noChangeShapeType="1"/>
              </p:cNvSpPr>
              <p:nvPr/>
            </p:nvSpPr>
            <p:spPr bwMode="auto">
              <a:xfrm>
                <a:off x="3288" y="1706"/>
                <a:ext cx="0" cy="1270"/>
              </a:xfrm>
              <a:prstGeom prst="line">
                <a:avLst/>
              </a:prstGeom>
              <a:noFill/>
              <a:ln w="9525">
                <a:solidFill>
                  <a:schemeClr val="tx1"/>
                </a:solidFill>
                <a:round/>
                <a:headEnd/>
                <a:tailEnd/>
              </a:ln>
              <a:effectLst/>
            </p:spPr>
            <p:txBody>
              <a:bodyPr/>
              <a:lstStyle/>
              <a:p>
                <a:endParaRPr lang="en-GB"/>
              </a:p>
            </p:txBody>
          </p:sp>
          <p:sp>
            <p:nvSpPr>
              <p:cNvPr id="69" name="Line 83"/>
              <p:cNvSpPr>
                <a:spLocks noChangeShapeType="1"/>
              </p:cNvSpPr>
              <p:nvPr/>
            </p:nvSpPr>
            <p:spPr bwMode="auto">
              <a:xfrm>
                <a:off x="3152" y="1706"/>
                <a:ext cx="0" cy="1270"/>
              </a:xfrm>
              <a:prstGeom prst="line">
                <a:avLst/>
              </a:prstGeom>
              <a:noFill/>
              <a:ln w="9525">
                <a:solidFill>
                  <a:schemeClr val="tx1"/>
                </a:solidFill>
                <a:round/>
                <a:headEnd/>
                <a:tailEnd/>
              </a:ln>
              <a:effectLst/>
            </p:spPr>
            <p:txBody>
              <a:bodyPr/>
              <a:lstStyle/>
              <a:p>
                <a:endParaRPr lang="en-GB"/>
              </a:p>
            </p:txBody>
          </p:sp>
          <p:sp>
            <p:nvSpPr>
              <p:cNvPr id="70" name="Line 84"/>
              <p:cNvSpPr>
                <a:spLocks noChangeShapeType="1"/>
              </p:cNvSpPr>
              <p:nvPr/>
            </p:nvSpPr>
            <p:spPr bwMode="auto">
              <a:xfrm>
                <a:off x="3016" y="1706"/>
                <a:ext cx="0" cy="1270"/>
              </a:xfrm>
              <a:prstGeom prst="line">
                <a:avLst/>
              </a:prstGeom>
              <a:noFill/>
              <a:ln w="9525">
                <a:solidFill>
                  <a:schemeClr val="tx1"/>
                </a:solidFill>
                <a:round/>
                <a:headEnd/>
                <a:tailEnd/>
              </a:ln>
              <a:effectLst/>
            </p:spPr>
            <p:txBody>
              <a:bodyPr/>
              <a:lstStyle/>
              <a:p>
                <a:endParaRPr lang="en-GB"/>
              </a:p>
            </p:txBody>
          </p:sp>
          <p:sp>
            <p:nvSpPr>
              <p:cNvPr id="71" name="Line 85"/>
              <p:cNvSpPr>
                <a:spLocks noChangeShapeType="1"/>
              </p:cNvSpPr>
              <p:nvPr/>
            </p:nvSpPr>
            <p:spPr bwMode="auto">
              <a:xfrm rot="-5400000">
                <a:off x="3650" y="936"/>
                <a:ext cx="1" cy="1724"/>
              </a:xfrm>
              <a:prstGeom prst="line">
                <a:avLst/>
              </a:prstGeom>
              <a:noFill/>
              <a:ln w="9525">
                <a:solidFill>
                  <a:schemeClr val="tx1"/>
                </a:solidFill>
                <a:round/>
                <a:headEnd/>
                <a:tailEnd/>
              </a:ln>
              <a:effectLst/>
            </p:spPr>
            <p:txBody>
              <a:bodyPr/>
              <a:lstStyle/>
              <a:p>
                <a:endParaRPr lang="en-GB"/>
              </a:p>
            </p:txBody>
          </p:sp>
          <p:sp>
            <p:nvSpPr>
              <p:cNvPr id="72" name="Rectangle 86"/>
              <p:cNvSpPr>
                <a:spLocks noChangeArrowheads="1"/>
              </p:cNvSpPr>
              <p:nvPr/>
            </p:nvSpPr>
            <p:spPr bwMode="auto">
              <a:xfrm>
                <a:off x="3288" y="1797"/>
                <a:ext cx="136" cy="136"/>
              </a:xfrm>
              <a:prstGeom prst="rect">
                <a:avLst/>
              </a:prstGeom>
              <a:solidFill>
                <a:srgbClr val="000080"/>
              </a:solidFill>
              <a:ln w="9525">
                <a:solidFill>
                  <a:schemeClr val="tx1"/>
                </a:solidFill>
                <a:miter lim="800000"/>
                <a:headEnd/>
                <a:tailEnd/>
              </a:ln>
              <a:effectLst/>
            </p:spPr>
            <p:txBody>
              <a:bodyPr wrap="none" anchor="ctr"/>
              <a:lstStyle/>
              <a:p>
                <a:endParaRPr lang="en-US"/>
              </a:p>
            </p:txBody>
          </p:sp>
          <p:sp>
            <p:nvSpPr>
              <p:cNvPr id="73" name="Rectangle 87"/>
              <p:cNvSpPr>
                <a:spLocks noChangeArrowheads="1"/>
              </p:cNvSpPr>
              <p:nvPr/>
            </p:nvSpPr>
            <p:spPr bwMode="auto">
              <a:xfrm>
                <a:off x="2880" y="1797"/>
                <a:ext cx="136" cy="136"/>
              </a:xfrm>
              <a:prstGeom prst="rect">
                <a:avLst/>
              </a:prstGeom>
              <a:solidFill>
                <a:srgbClr val="000080"/>
              </a:solidFill>
              <a:ln w="9525">
                <a:solidFill>
                  <a:schemeClr val="tx1"/>
                </a:solidFill>
                <a:miter lim="800000"/>
                <a:headEnd/>
                <a:tailEnd/>
              </a:ln>
              <a:effectLst/>
            </p:spPr>
            <p:txBody>
              <a:bodyPr wrap="none" anchor="ctr"/>
              <a:lstStyle/>
              <a:p>
                <a:endParaRPr lang="en-US"/>
              </a:p>
            </p:txBody>
          </p:sp>
          <p:sp>
            <p:nvSpPr>
              <p:cNvPr id="74" name="Rectangle 88"/>
              <p:cNvSpPr>
                <a:spLocks noChangeArrowheads="1"/>
              </p:cNvSpPr>
              <p:nvPr/>
            </p:nvSpPr>
            <p:spPr bwMode="auto">
              <a:xfrm>
                <a:off x="3016" y="1797"/>
                <a:ext cx="136" cy="136"/>
              </a:xfrm>
              <a:prstGeom prst="rect">
                <a:avLst/>
              </a:prstGeom>
              <a:solidFill>
                <a:srgbClr val="000080"/>
              </a:solidFill>
              <a:ln w="9525">
                <a:solidFill>
                  <a:schemeClr val="tx1"/>
                </a:solidFill>
                <a:miter lim="800000"/>
                <a:headEnd/>
                <a:tailEnd/>
              </a:ln>
              <a:effectLst/>
            </p:spPr>
            <p:txBody>
              <a:bodyPr wrap="none" anchor="ctr"/>
              <a:lstStyle/>
              <a:p>
                <a:endParaRPr lang="en-US"/>
              </a:p>
            </p:txBody>
          </p:sp>
          <p:sp>
            <p:nvSpPr>
              <p:cNvPr id="75" name="Rectangle 89"/>
              <p:cNvSpPr>
                <a:spLocks noChangeArrowheads="1"/>
              </p:cNvSpPr>
              <p:nvPr/>
            </p:nvSpPr>
            <p:spPr bwMode="auto">
              <a:xfrm>
                <a:off x="3152" y="1797"/>
                <a:ext cx="136" cy="136"/>
              </a:xfrm>
              <a:prstGeom prst="rect">
                <a:avLst/>
              </a:prstGeom>
              <a:solidFill>
                <a:srgbClr val="000080"/>
              </a:solidFill>
              <a:ln w="9525">
                <a:solidFill>
                  <a:schemeClr val="tx1"/>
                </a:solidFill>
                <a:miter lim="800000"/>
                <a:headEnd/>
                <a:tailEnd/>
              </a:ln>
              <a:effectLst/>
            </p:spPr>
            <p:txBody>
              <a:bodyPr wrap="none" anchor="ctr"/>
              <a:lstStyle/>
              <a:p>
                <a:endParaRPr lang="en-US"/>
              </a:p>
            </p:txBody>
          </p:sp>
        </p:grpSp>
        <p:sp>
          <p:nvSpPr>
            <p:cNvPr id="76" name="Oval 91"/>
            <p:cNvSpPr>
              <a:spLocks noChangeArrowheads="1"/>
            </p:cNvSpPr>
            <p:nvPr/>
          </p:nvSpPr>
          <p:spPr bwMode="auto">
            <a:xfrm>
              <a:off x="2627784" y="3645024"/>
              <a:ext cx="1871663" cy="792163"/>
            </a:xfrm>
            <a:prstGeom prst="ellipse">
              <a:avLst/>
            </a:prstGeom>
            <a:solidFill>
              <a:schemeClr val="accent1">
                <a:alpha val="0"/>
              </a:schemeClr>
            </a:solidFill>
            <a:ln w="38100">
              <a:solidFill>
                <a:srgbClr val="000080"/>
              </a:solidFill>
              <a:round/>
              <a:headEnd/>
              <a:tailEnd/>
            </a:ln>
            <a:effectLst/>
          </p:spPr>
          <p:txBody>
            <a:bodyPr wrap="none" anchor="ctr"/>
            <a:lstStyle/>
            <a:p>
              <a:endParaRPr lang="en-US"/>
            </a:p>
          </p:txBody>
        </p:sp>
        <p:sp>
          <p:nvSpPr>
            <p:cNvPr id="77" name="Oval 96"/>
            <p:cNvSpPr>
              <a:spLocks noChangeArrowheads="1"/>
            </p:cNvSpPr>
            <p:nvPr/>
          </p:nvSpPr>
          <p:spPr bwMode="auto">
            <a:xfrm rot="2296930">
              <a:off x="4178913" y="4249846"/>
              <a:ext cx="1039813" cy="719137"/>
            </a:xfrm>
            <a:prstGeom prst="ellipse">
              <a:avLst/>
            </a:prstGeom>
            <a:noFill/>
            <a:ln w="38100">
              <a:solidFill>
                <a:srgbClr val="FF0000"/>
              </a:solidFill>
              <a:round/>
              <a:headEnd/>
              <a:tailEnd/>
            </a:ln>
            <a:effectLst/>
          </p:spPr>
          <p:txBody>
            <a:bodyPr wrap="none" anchor="ctr"/>
            <a:lstStyle/>
            <a:p>
              <a:endParaRPr lang="en-US"/>
            </a:p>
          </p:txBody>
        </p:sp>
        <p:sp>
          <p:nvSpPr>
            <p:cNvPr id="78" name="Oval 99"/>
            <p:cNvSpPr>
              <a:spLocks noChangeArrowheads="1"/>
            </p:cNvSpPr>
            <p:nvPr/>
          </p:nvSpPr>
          <p:spPr bwMode="auto">
            <a:xfrm>
              <a:off x="4139952" y="4941168"/>
              <a:ext cx="1223963" cy="647700"/>
            </a:xfrm>
            <a:prstGeom prst="ellipse">
              <a:avLst/>
            </a:prstGeom>
            <a:solidFill>
              <a:schemeClr val="accent1">
                <a:alpha val="0"/>
              </a:schemeClr>
            </a:solidFill>
            <a:ln w="38100">
              <a:solidFill>
                <a:srgbClr val="FFFF00"/>
              </a:solidFill>
              <a:round/>
              <a:headEnd/>
              <a:tailEnd/>
            </a:ln>
            <a:effectLst/>
          </p:spPr>
          <p:txBody>
            <a:bodyPr wrap="none" anchor="ctr"/>
            <a:lstStyle/>
            <a:p>
              <a:endParaRPr lang="en-US"/>
            </a:p>
          </p:txBody>
        </p:sp>
        <p:sp>
          <p:nvSpPr>
            <p:cNvPr id="79" name="Freeform 102"/>
            <p:cNvSpPr>
              <a:spLocks/>
            </p:cNvSpPr>
            <p:nvPr/>
          </p:nvSpPr>
          <p:spPr bwMode="auto">
            <a:xfrm>
              <a:off x="2483768" y="3140968"/>
              <a:ext cx="4662487" cy="3006725"/>
            </a:xfrm>
            <a:custGeom>
              <a:avLst/>
              <a:gdLst>
                <a:gd name="T0" fmla="*/ 785812 w 2937"/>
                <a:gd name="T1" fmla="*/ 0 h 1894"/>
                <a:gd name="T2" fmla="*/ 504825 w 2937"/>
                <a:gd name="T3" fmla="*/ 200025 h 1894"/>
                <a:gd name="T4" fmla="*/ 433387 w 2937"/>
                <a:gd name="T5" fmla="*/ 246063 h 1894"/>
                <a:gd name="T6" fmla="*/ 187325 w 2937"/>
                <a:gd name="T7" fmla="*/ 422275 h 1894"/>
                <a:gd name="T8" fmla="*/ 0 w 2937"/>
                <a:gd name="T9" fmla="*/ 609600 h 1894"/>
                <a:gd name="T10" fmla="*/ 269875 w 2937"/>
                <a:gd name="T11" fmla="*/ 2143125 h 1894"/>
                <a:gd name="T12" fmla="*/ 1565275 w 2937"/>
                <a:gd name="T13" fmla="*/ 3006725 h 1894"/>
                <a:gd name="T14" fmla="*/ 4662487 w 2937"/>
                <a:gd name="T15" fmla="*/ 2790825 h 18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37" h="1894">
                  <a:moveTo>
                    <a:pt x="495" y="0"/>
                  </a:moveTo>
                  <a:cubicBezTo>
                    <a:pt x="406" y="69"/>
                    <a:pt x="385" y="80"/>
                    <a:pt x="318" y="126"/>
                  </a:cubicBezTo>
                  <a:cubicBezTo>
                    <a:pt x="288" y="170"/>
                    <a:pt x="322" y="130"/>
                    <a:pt x="273" y="155"/>
                  </a:cubicBezTo>
                  <a:cubicBezTo>
                    <a:pt x="216" y="183"/>
                    <a:pt x="170" y="231"/>
                    <a:pt x="118" y="266"/>
                  </a:cubicBezTo>
                  <a:cubicBezTo>
                    <a:pt x="83" y="289"/>
                    <a:pt x="34" y="368"/>
                    <a:pt x="0" y="384"/>
                  </a:cubicBezTo>
                  <a:lnTo>
                    <a:pt x="170" y="1350"/>
                  </a:lnTo>
                  <a:lnTo>
                    <a:pt x="986" y="1894"/>
                  </a:lnTo>
                  <a:lnTo>
                    <a:pt x="2937" y="1758"/>
                  </a:lnTo>
                </a:path>
              </a:pathLst>
            </a:custGeom>
            <a:noFill/>
            <a:ln w="76200">
              <a:solidFill>
                <a:srgbClr val="FFFF00"/>
              </a:solidFill>
              <a:round/>
              <a:headEnd/>
              <a:tailEnd/>
            </a:ln>
            <a:effectLst/>
          </p:spPr>
          <p:txBody>
            <a:bodyPr/>
            <a:lstStyle/>
            <a:p>
              <a:endParaRPr lang="en-GB"/>
            </a:p>
          </p:txBody>
        </p:sp>
      </p:grpSp>
      <p:sp>
        <p:nvSpPr>
          <p:cNvPr id="80" name="CasellaDiTesto 79"/>
          <p:cNvSpPr txBox="1"/>
          <p:nvPr/>
        </p:nvSpPr>
        <p:spPr>
          <a:xfrm>
            <a:off x="4211960" y="836712"/>
            <a:ext cx="1656184" cy="461665"/>
          </a:xfrm>
          <a:prstGeom prst="rect">
            <a:avLst/>
          </a:prstGeom>
          <a:noFill/>
        </p:spPr>
        <p:txBody>
          <a:bodyPr wrap="square" rtlCol="0">
            <a:spAutoFit/>
          </a:bodyPr>
          <a:lstStyle/>
          <a:p>
            <a:r>
              <a:rPr lang="it-IT" sz="2400" b="1" dirty="0" smtClean="0">
                <a:solidFill>
                  <a:srgbClr val="C00000"/>
                </a:solidFill>
                <a:effectLst>
                  <a:outerShdw blurRad="38100" dist="38100" dir="2700000" algn="tl">
                    <a:srgbClr val="000000">
                      <a:alpha val="43137"/>
                    </a:srgbClr>
                  </a:outerShdw>
                </a:effectLst>
                <a:latin typeface="Calibri" pitchFamily="34" charset="0"/>
              </a:rPr>
              <a:t>HOW?</a:t>
            </a:r>
            <a:endParaRPr lang="en-GB" sz="2400" b="1" dirty="0">
              <a:solidFill>
                <a:srgbClr val="C00000"/>
              </a:solidFill>
              <a:effectLst>
                <a:outerShdw blurRad="38100" dist="38100" dir="2700000" algn="tl">
                  <a:srgbClr val="000000">
                    <a:alpha val="43137"/>
                  </a:srgbClr>
                </a:outerShdw>
              </a:effectLst>
              <a:latin typeface="Calibri" pitchFamily="34" charset="0"/>
            </a:endParaRPr>
          </a:p>
        </p:txBody>
      </p:sp>
      <p:sp>
        <p:nvSpPr>
          <p:cNvPr id="81" name="CasellaDiTesto 80"/>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sp>
        <p:nvSpPr>
          <p:cNvPr id="8" name="CasellaDiTesto 7"/>
          <p:cNvSpPr txBox="1"/>
          <p:nvPr/>
        </p:nvSpPr>
        <p:spPr>
          <a:xfrm>
            <a:off x="1259632" y="1124744"/>
            <a:ext cx="7560840" cy="1200329"/>
          </a:xfrm>
          <a:prstGeom prst="rect">
            <a:avLst/>
          </a:prstGeom>
          <a:noFill/>
        </p:spPr>
        <p:txBody>
          <a:bodyPr wrap="square" rtlCol="0">
            <a:spAutoFit/>
          </a:bodyPr>
          <a:lstStyle/>
          <a:p>
            <a:pPr algn="just"/>
            <a:r>
              <a:rPr lang="it-IT" dirty="0" smtClean="0"/>
              <a:t>2. </a:t>
            </a:r>
            <a:r>
              <a:rPr lang="it-IT" dirty="0" err="1" smtClean="0"/>
              <a:t>Setting</a:t>
            </a:r>
            <a:r>
              <a:rPr lang="it-IT" dirty="0" smtClean="0"/>
              <a:t>  up a </a:t>
            </a:r>
            <a:r>
              <a:rPr lang="it-IT" dirty="0" err="1" smtClean="0"/>
              <a:t>modelling</a:t>
            </a:r>
            <a:r>
              <a:rPr lang="it-IT" dirty="0" smtClean="0"/>
              <a:t> </a:t>
            </a:r>
            <a:r>
              <a:rPr lang="it-IT" dirty="0" err="1" smtClean="0"/>
              <a:t>framework</a:t>
            </a:r>
            <a:r>
              <a:rPr lang="it-IT" dirty="0" smtClean="0"/>
              <a:t> </a:t>
            </a:r>
            <a:r>
              <a:rPr lang="it-IT" dirty="0" err="1" smtClean="0"/>
              <a:t>for</a:t>
            </a:r>
            <a:r>
              <a:rPr lang="it-IT" dirty="0" smtClean="0"/>
              <a:t> </a:t>
            </a:r>
            <a:r>
              <a:rPr lang="it-IT" dirty="0" err="1" smtClean="0"/>
              <a:t>assessing</a:t>
            </a:r>
            <a:r>
              <a:rPr lang="it-IT" dirty="0" smtClean="0"/>
              <a:t> the </a:t>
            </a:r>
            <a:r>
              <a:rPr lang="it-IT" dirty="0" err="1" smtClean="0"/>
              <a:t>relationships</a:t>
            </a:r>
            <a:r>
              <a:rPr lang="it-IT" dirty="0" smtClean="0"/>
              <a:t> </a:t>
            </a:r>
            <a:r>
              <a:rPr lang="it-IT" dirty="0" err="1" smtClean="0"/>
              <a:t>between</a:t>
            </a:r>
            <a:r>
              <a:rPr lang="it-IT" dirty="0" smtClean="0"/>
              <a:t> </a:t>
            </a:r>
            <a:r>
              <a:rPr lang="it-IT" dirty="0" err="1" smtClean="0"/>
              <a:t>natural</a:t>
            </a:r>
            <a:r>
              <a:rPr lang="it-IT" dirty="0" smtClean="0"/>
              <a:t> (</a:t>
            </a:r>
            <a:r>
              <a:rPr lang="it-IT" dirty="0" err="1" smtClean="0"/>
              <a:t>such</a:t>
            </a:r>
            <a:r>
              <a:rPr lang="it-IT" dirty="0" smtClean="0"/>
              <a:t> </a:t>
            </a:r>
            <a:r>
              <a:rPr lang="it-IT" dirty="0" err="1" smtClean="0"/>
              <a:t>as</a:t>
            </a:r>
            <a:r>
              <a:rPr lang="it-IT" dirty="0" smtClean="0"/>
              <a:t> </a:t>
            </a:r>
            <a:r>
              <a:rPr lang="it-IT" dirty="0" err="1" smtClean="0"/>
              <a:t>meterological</a:t>
            </a:r>
            <a:r>
              <a:rPr lang="it-IT" dirty="0" smtClean="0"/>
              <a:t>, </a:t>
            </a:r>
            <a:r>
              <a:rPr lang="it-IT" dirty="0" err="1" smtClean="0"/>
              <a:t>hydrodynamical</a:t>
            </a:r>
            <a:r>
              <a:rPr lang="it-IT" dirty="0" smtClean="0"/>
              <a:t>, </a:t>
            </a:r>
            <a:r>
              <a:rPr lang="it-IT" dirty="0" err="1" smtClean="0"/>
              <a:t>morphological</a:t>
            </a:r>
            <a:r>
              <a:rPr lang="it-IT" dirty="0" smtClean="0"/>
              <a:t> ) and </a:t>
            </a:r>
            <a:r>
              <a:rPr lang="it-IT" dirty="0" err="1" smtClean="0"/>
              <a:t>human</a:t>
            </a:r>
            <a:r>
              <a:rPr lang="it-IT" dirty="0" smtClean="0"/>
              <a:t> </a:t>
            </a:r>
            <a:r>
              <a:rPr lang="it-IT" dirty="0" err="1" smtClean="0"/>
              <a:t>pressures</a:t>
            </a:r>
            <a:r>
              <a:rPr lang="it-IT" dirty="0" smtClean="0"/>
              <a:t> (</a:t>
            </a:r>
            <a:r>
              <a:rPr lang="it-IT" dirty="0" err="1" smtClean="0"/>
              <a:t>mainly</a:t>
            </a:r>
            <a:r>
              <a:rPr lang="it-IT" dirty="0" smtClean="0"/>
              <a:t> </a:t>
            </a:r>
            <a:r>
              <a:rPr lang="it-IT" dirty="0" err="1" smtClean="0"/>
              <a:t>eutrophication</a:t>
            </a:r>
            <a:r>
              <a:rPr lang="it-IT" dirty="0" smtClean="0"/>
              <a:t>, </a:t>
            </a:r>
            <a:r>
              <a:rPr lang="it-IT" dirty="0" err="1" smtClean="0"/>
              <a:t>pollution</a:t>
            </a:r>
            <a:r>
              <a:rPr lang="it-IT" dirty="0" smtClean="0"/>
              <a:t>, </a:t>
            </a:r>
            <a:r>
              <a:rPr lang="it-IT" dirty="0" err="1" smtClean="0"/>
              <a:t>dredging</a:t>
            </a:r>
            <a:r>
              <a:rPr lang="it-IT" dirty="0" smtClean="0"/>
              <a:t>, </a:t>
            </a:r>
            <a:r>
              <a:rPr lang="it-IT" dirty="0" err="1" smtClean="0"/>
              <a:t>trawiling</a:t>
            </a:r>
            <a:r>
              <a:rPr lang="it-IT" dirty="0" smtClean="0"/>
              <a:t>) and the </a:t>
            </a:r>
            <a:r>
              <a:rPr lang="it-IT" dirty="0" err="1" smtClean="0"/>
              <a:t>benthic</a:t>
            </a:r>
            <a:r>
              <a:rPr lang="it-IT" dirty="0" smtClean="0"/>
              <a:t> and </a:t>
            </a:r>
            <a:r>
              <a:rPr lang="it-IT" dirty="0" err="1" smtClean="0"/>
              <a:t>pelagic</a:t>
            </a:r>
            <a:r>
              <a:rPr lang="it-IT" dirty="0" smtClean="0"/>
              <a:t> </a:t>
            </a:r>
            <a:r>
              <a:rPr lang="it-IT" dirty="0" err="1" smtClean="0"/>
              <a:t>physical</a:t>
            </a:r>
            <a:r>
              <a:rPr lang="it-IT" dirty="0" smtClean="0"/>
              <a:t> and </a:t>
            </a:r>
            <a:r>
              <a:rPr lang="it-IT" dirty="0" err="1" smtClean="0"/>
              <a:t>ecological</a:t>
            </a:r>
            <a:r>
              <a:rPr lang="it-IT" dirty="0" smtClean="0"/>
              <a:t> </a:t>
            </a:r>
            <a:r>
              <a:rPr lang="it-IT" dirty="0" err="1" smtClean="0"/>
              <a:t>characteristics</a:t>
            </a:r>
            <a:endParaRPr lang="it-IT" dirty="0"/>
          </a:p>
        </p:txBody>
      </p:sp>
      <p:sp>
        <p:nvSpPr>
          <p:cNvPr id="10" name="CasellaDiTesto 9"/>
          <p:cNvSpPr txBox="1"/>
          <p:nvPr/>
        </p:nvSpPr>
        <p:spPr>
          <a:xfrm>
            <a:off x="4139952" y="692696"/>
            <a:ext cx="1656184" cy="461665"/>
          </a:xfrm>
          <a:prstGeom prst="rect">
            <a:avLst/>
          </a:prstGeom>
          <a:noFill/>
        </p:spPr>
        <p:txBody>
          <a:bodyPr wrap="square" rtlCol="0">
            <a:spAutoFit/>
          </a:bodyPr>
          <a:lstStyle/>
          <a:p>
            <a:pPr algn="ctr"/>
            <a:r>
              <a:rPr lang="it-IT" sz="2400" b="1" dirty="0" smtClean="0">
                <a:solidFill>
                  <a:srgbClr val="C00000"/>
                </a:solidFill>
                <a:effectLst>
                  <a:outerShdw blurRad="38100" dist="38100" dir="2700000" algn="tl">
                    <a:srgbClr val="000000">
                      <a:alpha val="43137"/>
                    </a:srgbClr>
                  </a:outerShdw>
                </a:effectLst>
                <a:latin typeface="Calibri" pitchFamily="34" charset="0"/>
              </a:rPr>
              <a:t>and </a:t>
            </a:r>
            <a:endParaRPr lang="en-GB" sz="2400" b="1" dirty="0">
              <a:solidFill>
                <a:srgbClr val="C00000"/>
              </a:solidFill>
              <a:effectLst>
                <a:outerShdw blurRad="38100" dist="38100" dir="2700000" algn="tl">
                  <a:srgbClr val="000000">
                    <a:alpha val="43137"/>
                  </a:srgbClr>
                </a:outerShdw>
              </a:effectLst>
              <a:latin typeface="Calibri" pitchFamily="34" charset="0"/>
            </a:endParaRPr>
          </a:p>
        </p:txBody>
      </p:sp>
      <p:pic>
        <p:nvPicPr>
          <p:cNvPr id="11" name="Picture 2"/>
          <p:cNvPicPr>
            <a:picLocks noChangeAspect="1" noChangeArrowheads="1"/>
          </p:cNvPicPr>
          <p:nvPr/>
        </p:nvPicPr>
        <p:blipFill>
          <a:blip r:embed="rId4" cstate="print"/>
          <a:srcRect l="18256" t="676" r="18459" b="3275"/>
          <a:stretch>
            <a:fillRect/>
          </a:stretch>
        </p:blipFill>
        <p:spPr bwMode="auto">
          <a:xfrm>
            <a:off x="2915816" y="2321496"/>
            <a:ext cx="3952554" cy="4536504"/>
          </a:xfrm>
          <a:prstGeom prst="rect">
            <a:avLst/>
          </a:prstGeom>
          <a:noFill/>
          <a:ln w="9525">
            <a:noFill/>
            <a:miter lim="800000"/>
            <a:headEnd/>
            <a:tailEnd/>
          </a:ln>
        </p:spPr>
      </p:pic>
      <p:sp>
        <p:nvSpPr>
          <p:cNvPr id="12" name="CasellaDiTesto 11"/>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3"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4" cstate="print"/>
          <a:srcRect/>
          <a:stretch>
            <a:fillRect/>
          </a:stretch>
        </p:blipFill>
        <p:spPr bwMode="auto">
          <a:xfrm>
            <a:off x="1043608" y="0"/>
            <a:ext cx="8100392" cy="919833"/>
          </a:xfrm>
          <a:prstGeom prst="rect">
            <a:avLst/>
          </a:prstGeom>
          <a:noFill/>
        </p:spPr>
      </p:pic>
      <p:sp>
        <p:nvSpPr>
          <p:cNvPr id="5" name="CasellaDiTesto 4"/>
          <p:cNvSpPr txBox="1"/>
          <p:nvPr/>
        </p:nvSpPr>
        <p:spPr>
          <a:xfrm>
            <a:off x="3419872" y="836712"/>
            <a:ext cx="3960440" cy="461665"/>
          </a:xfrm>
          <a:prstGeom prst="rect">
            <a:avLst/>
          </a:prstGeom>
          <a:noFill/>
        </p:spPr>
        <p:txBody>
          <a:bodyPr wrap="square" rtlCol="0">
            <a:spAutoFit/>
          </a:bodyPr>
          <a:lstStyle/>
          <a:p>
            <a:r>
              <a:rPr lang="it-IT" sz="2400" b="1" dirty="0" err="1" smtClean="0">
                <a:solidFill>
                  <a:srgbClr val="C00000"/>
                </a:solidFill>
                <a:effectLst>
                  <a:outerShdw blurRad="38100" dist="38100" dir="2700000" algn="tl">
                    <a:srgbClr val="000000">
                      <a:alpha val="43137"/>
                    </a:srgbClr>
                  </a:outerShdw>
                </a:effectLst>
                <a:latin typeface="Calibri" pitchFamily="34" charset="0"/>
              </a:rPr>
              <a:t>Main</a:t>
            </a:r>
            <a:r>
              <a:rPr lang="it-IT" sz="2400" b="1" dirty="0" smtClean="0">
                <a:solidFill>
                  <a:srgbClr val="C00000"/>
                </a:solidFill>
                <a:effectLst>
                  <a:outerShdw blurRad="38100" dist="38100" dir="2700000" algn="tl">
                    <a:srgbClr val="000000">
                      <a:alpha val="43137"/>
                    </a:srgbClr>
                  </a:outerShdw>
                </a:effectLst>
                <a:latin typeface="Calibri" pitchFamily="34" charset="0"/>
              </a:rPr>
              <a:t> </a:t>
            </a:r>
            <a:r>
              <a:rPr lang="it-IT" sz="2400" b="1" dirty="0" err="1" smtClean="0">
                <a:solidFill>
                  <a:srgbClr val="C00000"/>
                </a:solidFill>
                <a:effectLst>
                  <a:outerShdw blurRad="38100" dist="38100" dir="2700000" algn="tl">
                    <a:srgbClr val="000000">
                      <a:alpha val="43137"/>
                    </a:srgbClr>
                  </a:outerShdw>
                </a:effectLst>
                <a:latin typeface="Calibri" pitchFamily="34" charset="0"/>
              </a:rPr>
              <a:t>step</a:t>
            </a:r>
            <a:r>
              <a:rPr lang="it-IT" sz="2400" b="1" dirty="0" smtClean="0">
                <a:solidFill>
                  <a:srgbClr val="C00000"/>
                </a:solidFill>
                <a:effectLst>
                  <a:outerShdw blurRad="38100" dist="38100" dir="2700000" algn="tl">
                    <a:srgbClr val="000000">
                      <a:alpha val="43137"/>
                    </a:srgbClr>
                  </a:outerShdw>
                </a:effectLst>
                <a:latin typeface="Calibri" pitchFamily="34" charset="0"/>
              </a:rPr>
              <a:t> </a:t>
            </a:r>
            <a:r>
              <a:rPr lang="it-IT" sz="2400" b="1" dirty="0" err="1" smtClean="0">
                <a:solidFill>
                  <a:srgbClr val="C00000"/>
                </a:solidFill>
                <a:effectLst>
                  <a:outerShdw blurRad="38100" dist="38100" dir="2700000" algn="tl">
                    <a:srgbClr val="000000">
                      <a:alpha val="43137"/>
                    </a:srgbClr>
                  </a:outerShdw>
                </a:effectLst>
                <a:latin typeface="Calibri" pitchFamily="34" charset="0"/>
              </a:rPr>
              <a:t>to</a:t>
            </a:r>
            <a:r>
              <a:rPr lang="it-IT" sz="2400" b="1" dirty="0" smtClean="0">
                <a:solidFill>
                  <a:srgbClr val="C00000"/>
                </a:solidFill>
                <a:effectLst>
                  <a:outerShdw blurRad="38100" dist="38100" dir="2700000" algn="tl">
                    <a:srgbClr val="000000">
                      <a:alpha val="43137"/>
                    </a:srgbClr>
                  </a:outerShdw>
                </a:effectLst>
                <a:latin typeface="Calibri" pitchFamily="34" charset="0"/>
              </a:rPr>
              <a:t> do </a:t>
            </a:r>
            <a:r>
              <a:rPr lang="it-IT" sz="2400" b="1" dirty="0" err="1" smtClean="0">
                <a:solidFill>
                  <a:srgbClr val="C00000"/>
                </a:solidFill>
                <a:effectLst>
                  <a:outerShdw blurRad="38100" dist="38100" dir="2700000" algn="tl">
                    <a:srgbClr val="000000">
                      <a:alpha val="43137"/>
                    </a:srgbClr>
                  </a:outerShdw>
                </a:effectLst>
                <a:latin typeface="Calibri" pitchFamily="34" charset="0"/>
              </a:rPr>
              <a:t>that…………</a:t>
            </a:r>
            <a:r>
              <a:rPr lang="it-IT" sz="2400" b="1" dirty="0" smtClean="0">
                <a:solidFill>
                  <a:srgbClr val="C00000"/>
                </a:solidFill>
                <a:effectLst>
                  <a:outerShdw blurRad="38100" dist="38100" dir="2700000" algn="tl">
                    <a:srgbClr val="000000">
                      <a:alpha val="43137"/>
                    </a:srgbClr>
                  </a:outerShdw>
                </a:effectLst>
                <a:latin typeface="Calibri" pitchFamily="34" charset="0"/>
              </a:rPr>
              <a:t>?</a:t>
            </a:r>
            <a:endParaRPr lang="en-GB" sz="2400" b="1" dirty="0">
              <a:solidFill>
                <a:srgbClr val="C00000"/>
              </a:solidFill>
              <a:effectLst>
                <a:outerShdw blurRad="38100" dist="38100" dir="2700000" algn="tl">
                  <a:srgbClr val="000000">
                    <a:alpha val="43137"/>
                  </a:srgbClr>
                </a:outerShdw>
              </a:effectLst>
              <a:latin typeface="Calibri" pitchFamily="34" charset="0"/>
            </a:endParaRPr>
          </a:p>
        </p:txBody>
      </p:sp>
      <p:sp>
        <p:nvSpPr>
          <p:cNvPr id="7" name="Rettangolo 6"/>
          <p:cNvSpPr/>
          <p:nvPr/>
        </p:nvSpPr>
        <p:spPr>
          <a:xfrm>
            <a:off x="1331640" y="1484784"/>
            <a:ext cx="4104456" cy="3139321"/>
          </a:xfrm>
          <a:prstGeom prst="rect">
            <a:avLst/>
          </a:prstGeom>
        </p:spPr>
        <p:txBody>
          <a:bodyPr wrap="square">
            <a:spAutoFit/>
          </a:bodyPr>
          <a:lstStyle/>
          <a:p>
            <a:pPr lvl="0" algn="just" fontAlgn="base">
              <a:spcBef>
                <a:spcPct val="0"/>
              </a:spcBef>
              <a:spcAft>
                <a:spcPct val="0"/>
              </a:spcAft>
            </a:pPr>
            <a:r>
              <a:rPr lang="en-GB" b="1" dirty="0" smtClean="0">
                <a:latin typeface="Arial" pitchFamily="34" charset="0"/>
                <a:ea typeface="Calibri" pitchFamily="34" charset="0"/>
                <a:cs typeface="Arial" pitchFamily="34" charset="0"/>
              </a:rPr>
              <a:t>Characterise forcing processes </a:t>
            </a:r>
            <a:endParaRPr lang="en-GB" sz="1200" dirty="0" smtClean="0">
              <a:latin typeface="Arial" pitchFamily="34" charset="0"/>
            </a:endParaRPr>
          </a:p>
          <a:p>
            <a:pPr lvl="0" algn="just" eaLnBrk="0" fontAlgn="base" hangingPunct="0">
              <a:spcBef>
                <a:spcPct val="0"/>
              </a:spcBef>
              <a:spcAft>
                <a:spcPct val="0"/>
              </a:spcAft>
            </a:pPr>
            <a:endParaRPr lang="en-GB" dirty="0" smtClean="0">
              <a:latin typeface="Arial" pitchFamily="34" charset="0"/>
              <a:ea typeface="Calibri" pitchFamily="34" charset="0"/>
              <a:cs typeface="Arial" pitchFamily="34" charset="0"/>
            </a:endParaRPr>
          </a:p>
          <a:p>
            <a:pPr lvl="0" algn="just" eaLnBrk="0" fontAlgn="base" hangingPunct="0">
              <a:spcBef>
                <a:spcPct val="0"/>
              </a:spcBef>
              <a:spcAft>
                <a:spcPct val="0"/>
              </a:spcAft>
            </a:pPr>
            <a:r>
              <a:rPr lang="en-GB" dirty="0" smtClean="0">
                <a:latin typeface="Arial" pitchFamily="34" charset="0"/>
                <a:ea typeface="Calibri" pitchFamily="34" charset="0"/>
                <a:cs typeface="Arial" pitchFamily="34" charset="0"/>
              </a:rPr>
              <a:t>Describing the generic and specific hydrological, sedimentary and biological forcing processes involved in selected areas for the pelagic and benthic environment, how human pressures affect such processes and formalising these relationships (knowledge rules) in a generic framework for modelling</a:t>
            </a:r>
            <a:endParaRPr lang="en-GB" sz="1200" dirty="0" smtClean="0">
              <a:latin typeface="Arial" pitchFamily="34" charset="0"/>
            </a:endParaRPr>
          </a:p>
        </p:txBody>
      </p:sp>
      <p:pic>
        <p:nvPicPr>
          <p:cNvPr id="36866" name="Picture 2" descr="http://ars.els-cdn.com/content/image/1-s2.0-S092479631200156X-gr2.jpg"/>
          <p:cNvPicPr>
            <a:picLocks noChangeAspect="1" noChangeArrowheads="1"/>
          </p:cNvPicPr>
          <p:nvPr/>
        </p:nvPicPr>
        <p:blipFill>
          <a:blip r:embed="rId5" cstate="print"/>
          <a:srcRect/>
          <a:stretch>
            <a:fillRect/>
          </a:stretch>
        </p:blipFill>
        <p:spPr bwMode="auto">
          <a:xfrm>
            <a:off x="6084168" y="1484784"/>
            <a:ext cx="2592288" cy="4456559"/>
          </a:xfrm>
          <a:prstGeom prst="rect">
            <a:avLst/>
          </a:prstGeom>
          <a:noFill/>
        </p:spPr>
      </p:pic>
      <p:sp>
        <p:nvSpPr>
          <p:cNvPr id="8" name="CasellaDiTesto 7"/>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sp>
        <p:nvSpPr>
          <p:cNvPr id="8" name="Rectangle 1"/>
          <p:cNvSpPr>
            <a:spLocks noChangeArrowheads="1"/>
          </p:cNvSpPr>
          <p:nvPr/>
        </p:nvSpPr>
        <p:spPr bwMode="auto">
          <a:xfrm>
            <a:off x="1071538" y="1000108"/>
            <a:ext cx="428628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pitchFamily="34" charset="0"/>
                <a:ea typeface="Calibri" pitchFamily="34" charset="0"/>
                <a:cs typeface="Arial" pitchFamily="34" charset="0"/>
              </a:rPr>
              <a:t>Set up a modelling framework </a:t>
            </a:r>
          </a:p>
          <a:p>
            <a:pPr marL="0" marR="0" lvl="0" indent="0" algn="just" defTabSz="914400" rtl="0" eaLnBrk="1" fontAlgn="base" latinLnBrk="0" hangingPunct="1">
              <a:lnSpc>
                <a:spcPct val="100000"/>
              </a:lnSpc>
              <a:spcBef>
                <a:spcPct val="0"/>
              </a:spcBef>
              <a:spcAft>
                <a:spcPct val="0"/>
              </a:spcAft>
              <a:buClrTx/>
              <a:buSzTx/>
              <a:buFontTx/>
              <a:buNone/>
              <a:tabLst/>
            </a:pPr>
            <a:endParaRPr lang="en-GB" sz="1100" b="1" dirty="0" smtClean="0">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GB" sz="1600" dirty="0" smtClean="0">
                <a:latin typeface="Arial" pitchFamily="34" charset="0"/>
                <a:ea typeface="Calibri" pitchFamily="34" charset="0"/>
                <a:cs typeface="Arial" pitchFamily="34" charset="0"/>
              </a:rPr>
              <a:t>S</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elect the available models for simulating the state and dynamics of the benthic and pelagic, physical and ecological processes and how natural and </a:t>
            </a:r>
            <a:r>
              <a:rPr kumimoji="0" lang="en-GB"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antropogenic</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pressures in general relate to the various parameters and modules in the model. </a:t>
            </a:r>
          </a:p>
          <a:p>
            <a:pPr marL="0" marR="0" lvl="0" indent="0" algn="just" defTabSz="914400" rtl="0" eaLnBrk="1" fontAlgn="base" latinLnBrk="0" hangingPunct="1">
              <a:lnSpc>
                <a:spcPct val="100000"/>
              </a:lnSpc>
              <a:spcBef>
                <a:spcPct val="0"/>
              </a:spcBef>
              <a:spcAft>
                <a:spcPct val="0"/>
              </a:spcAft>
              <a:buClrTx/>
              <a:buSzTx/>
              <a:buFontTx/>
              <a:buNone/>
              <a:tabLst/>
            </a:pPr>
            <a:endParaRPr lang="en-GB" sz="1600" dirty="0" smtClean="0">
              <a:latin typeface="Arial" pitchFamily="34" charset="0"/>
              <a:ea typeface="Calibri" pitchFamily="34" charset="0"/>
              <a:cs typeface="Arial" pitchFamily="34" charset="0"/>
            </a:endParaRPr>
          </a:p>
          <a:p>
            <a:pPr lvl="0" algn="just" fontAlgn="base">
              <a:spcBef>
                <a:spcPct val="0"/>
              </a:spcBef>
              <a:spcAft>
                <a:spcPct val="0"/>
              </a:spcAft>
            </a:pPr>
            <a:r>
              <a:rPr lang="en-GB" sz="1600" dirty="0" smtClean="0">
                <a:latin typeface="Arial" pitchFamily="34" charset="0"/>
                <a:ea typeface="Calibri" pitchFamily="34" charset="0"/>
                <a:cs typeface="Arial" pitchFamily="34" charset="0"/>
              </a:rPr>
              <a:t>Developing </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sets of </a:t>
            </a:r>
            <a:r>
              <a:rPr kumimoji="0" lang="en-GB"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submodels</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to </a:t>
            </a:r>
            <a:r>
              <a:rPr lang="en-GB" sz="1600" dirty="0" smtClean="0">
                <a:latin typeface="Arial" pitchFamily="34" charset="0"/>
                <a:ea typeface="Calibri" pitchFamily="34" charset="0"/>
                <a:cs typeface="Arial" pitchFamily="34" charset="0"/>
              </a:rPr>
              <a:t>be </a:t>
            </a:r>
            <a:r>
              <a:rPr lang="en-GB" sz="1600" dirty="0" err="1" smtClean="0">
                <a:latin typeface="Arial" pitchFamily="34" charset="0"/>
                <a:ea typeface="Calibri" pitchFamily="34" charset="0"/>
                <a:cs typeface="Arial" pitchFamily="34" charset="0"/>
              </a:rPr>
              <a:t>intercompared</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physical forcing models, biogeochemical models, and ecological models</a:t>
            </a:r>
          </a:p>
          <a:p>
            <a:pPr marL="0" marR="0" lvl="0" indent="0" algn="just" defTabSz="914400" rtl="0" eaLnBrk="1" fontAlgn="base" latinLnBrk="0" hangingPunct="1">
              <a:lnSpc>
                <a:spcPct val="100000"/>
              </a:lnSpc>
              <a:spcBef>
                <a:spcPct val="0"/>
              </a:spcBef>
              <a:spcAft>
                <a:spcPct val="0"/>
              </a:spcAft>
              <a:buClrTx/>
              <a:buSzTx/>
              <a:buFontTx/>
              <a:buNone/>
              <a:tabLst/>
            </a:pPr>
            <a:endParaRPr lang="en-GB" sz="1600" dirty="0" smtClean="0">
              <a:latin typeface="Arial" pitchFamily="34" charset="0"/>
              <a:ea typeface="Calibri" pitchFamily="34" charset="0"/>
              <a:cs typeface="Arial" pitchFamily="34" charset="0"/>
            </a:endParaRPr>
          </a:p>
          <a:p>
            <a:pPr lvl="0" algn="just" fontAlgn="base">
              <a:spcBef>
                <a:spcPct val="0"/>
              </a:spcBef>
              <a:spcAft>
                <a:spcPct val="0"/>
              </a:spcAft>
            </a:pPr>
            <a:r>
              <a:rPr lang="en-GB" sz="1600" dirty="0" smtClean="0">
                <a:latin typeface="Arial" pitchFamily="34" charset="0"/>
                <a:ea typeface="Calibri" pitchFamily="34" charset="0"/>
                <a:cs typeface="Arial" pitchFamily="34" charset="0"/>
              </a:rPr>
              <a:t>Set up </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an end-to-end modelling framework, integrating above mentioned modules.</a:t>
            </a:r>
            <a:endParaRPr kumimoji="0" lang="en-GB" sz="1600" b="0" i="0" u="none" strike="noStrike" cap="none" normalizeH="0" baseline="0" dirty="0" smtClean="0">
              <a:ln>
                <a:noFill/>
              </a:ln>
              <a:solidFill>
                <a:schemeClr val="tx1"/>
              </a:solidFill>
              <a:effectLst/>
              <a:latin typeface="Arial" pitchFamily="34" charset="0"/>
            </a:endParaRPr>
          </a:p>
        </p:txBody>
      </p:sp>
      <p:sp>
        <p:nvSpPr>
          <p:cNvPr id="12" name="CasellaDiTesto 11"/>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pic>
        <p:nvPicPr>
          <p:cNvPr id="40962" name="Picture 2" descr="http://doga.ogs.trieste.it/doga/echo/gruppo/immagini/torta1_400.png"/>
          <p:cNvPicPr>
            <a:picLocks noChangeAspect="1" noChangeArrowheads="1"/>
          </p:cNvPicPr>
          <p:nvPr/>
        </p:nvPicPr>
        <p:blipFill>
          <a:blip r:embed="rId4" cstate="print"/>
          <a:srcRect/>
          <a:stretch>
            <a:fillRect/>
          </a:stretch>
        </p:blipFill>
        <p:spPr bwMode="auto">
          <a:xfrm>
            <a:off x="5509175" y="1071546"/>
            <a:ext cx="3634825" cy="36433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179512" y="476672"/>
            <a:ext cx="852061" cy="360040"/>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sp>
        <p:nvSpPr>
          <p:cNvPr id="13" name="Rettangolo 3"/>
          <p:cNvSpPr>
            <a:spLocks noChangeArrowheads="1"/>
          </p:cNvSpPr>
          <p:nvPr/>
        </p:nvSpPr>
        <p:spPr bwMode="auto">
          <a:xfrm>
            <a:off x="1571625" y="857250"/>
            <a:ext cx="6000750" cy="1323975"/>
          </a:xfrm>
          <a:prstGeom prst="rect">
            <a:avLst/>
          </a:prstGeom>
          <a:noFill/>
          <a:ln w="9528">
            <a:solidFill>
              <a:srgbClr val="FFFFFF"/>
            </a:solidFill>
            <a:miter lim="800000"/>
            <a:headEnd/>
            <a:tailEnd/>
          </a:ln>
        </p:spPr>
        <p:txBody>
          <a:bodyPr>
            <a:spAutoFit/>
          </a:bodyPr>
          <a:lstStyle/>
          <a:p>
            <a:pP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pPr>
            <a:r>
              <a:rPr lang="en-US" sz="2000" b="1" u="sng" dirty="0">
                <a:solidFill>
                  <a:srgbClr val="CC0066"/>
                </a:solidFill>
                <a:latin typeface="Calibri" pitchFamily="34" charset="0"/>
                <a:ea typeface="Calibri" pitchFamily="34" charset="0"/>
                <a:cs typeface="Calibri" pitchFamily="34" charset="0"/>
              </a:rPr>
              <a:t>On July 15, 2008</a:t>
            </a:r>
          </a:p>
          <a:p>
            <a:pP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pPr>
            <a:endParaRPr lang="en-US" sz="2000" dirty="0">
              <a:latin typeface="Calibri" pitchFamily="34" charset="0"/>
              <a:ea typeface="Calibri" pitchFamily="34" charset="0"/>
              <a:cs typeface="Calibri" pitchFamily="34" charset="0"/>
            </a:endParaRPr>
          </a:p>
          <a:p>
            <a:pP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pPr>
            <a:r>
              <a:rPr lang="en-US" sz="2000" b="1" dirty="0">
                <a:latin typeface="Calibri" pitchFamily="34" charset="0"/>
                <a:ea typeface="Calibri" pitchFamily="34" charset="0"/>
                <a:cs typeface="Calibri" pitchFamily="34" charset="0"/>
              </a:rPr>
              <a:t>came into force the Marine Strategy Framework Directive (Directive 2008/56/EC)</a:t>
            </a:r>
            <a:endParaRPr lang="it-IT" sz="2000" b="1" dirty="0">
              <a:latin typeface="Calibri" pitchFamily="34" charset="0"/>
              <a:ea typeface="Calibri" pitchFamily="34" charset="0"/>
              <a:cs typeface="Calibri" pitchFamily="34" charset="0"/>
            </a:endParaRPr>
          </a:p>
        </p:txBody>
      </p:sp>
      <p:sp>
        <p:nvSpPr>
          <p:cNvPr id="16" name="Rettangolo 4"/>
          <p:cNvSpPr>
            <a:spLocks noChangeArrowheads="1"/>
          </p:cNvSpPr>
          <p:nvPr/>
        </p:nvSpPr>
        <p:spPr bwMode="auto">
          <a:xfrm>
            <a:off x="1571625" y="2286000"/>
            <a:ext cx="6429375" cy="1323975"/>
          </a:xfrm>
          <a:prstGeom prst="rect">
            <a:avLst/>
          </a:prstGeom>
          <a:noFill/>
          <a:ln w="9528">
            <a:solidFill>
              <a:srgbClr val="FFFFFF"/>
            </a:solidFill>
            <a:miter lim="800000"/>
            <a:headEnd/>
            <a:tailEnd/>
          </a:ln>
        </p:spPr>
        <p:txBody>
          <a:bodyPr>
            <a:spAutoFit/>
          </a:bodyPr>
          <a:lstStyle/>
          <a:p>
            <a:pP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pPr>
            <a:r>
              <a:rPr lang="en-US" sz="2000" b="1" u="sng" dirty="0">
                <a:solidFill>
                  <a:srgbClr val="CC0066"/>
                </a:solidFill>
                <a:latin typeface="Calibri" pitchFamily="34" charset="0"/>
                <a:ea typeface="Calibri" pitchFamily="34" charset="0"/>
                <a:cs typeface="Calibri" pitchFamily="34" charset="0"/>
              </a:rPr>
              <a:t>The main objective</a:t>
            </a:r>
            <a:r>
              <a:rPr lang="it-IT" sz="2000" b="1" dirty="0">
                <a:solidFill>
                  <a:srgbClr val="CC0066"/>
                </a:solidFill>
                <a:latin typeface="Calibri" pitchFamily="34" charset="0"/>
                <a:ea typeface="Calibri" pitchFamily="34" charset="0"/>
                <a:cs typeface="Calibri" pitchFamily="34" charset="0"/>
              </a:rPr>
              <a:t>:</a:t>
            </a:r>
          </a:p>
          <a:p>
            <a:pP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pPr>
            <a:endParaRPr lang="it-IT" sz="2000" b="1" dirty="0">
              <a:latin typeface="Calibri" pitchFamily="34" charset="0"/>
              <a:ea typeface="Calibri" pitchFamily="34" charset="0"/>
              <a:cs typeface="Calibri" pitchFamily="34" charset="0"/>
            </a:endParaRPr>
          </a:p>
          <a:p>
            <a:pP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pPr>
            <a:r>
              <a:rPr lang="en-US" sz="2000" b="1" dirty="0">
                <a:latin typeface="Calibri" pitchFamily="34" charset="0"/>
                <a:ea typeface="Calibri" pitchFamily="34" charset="0"/>
                <a:cs typeface="Calibri" pitchFamily="34" charset="0"/>
              </a:rPr>
              <a:t>to achieve or maintain </a:t>
            </a:r>
            <a:r>
              <a:rPr lang="en-US" sz="2000" b="1" dirty="0">
                <a:solidFill>
                  <a:srgbClr val="CC0066"/>
                </a:solidFill>
                <a:latin typeface="Calibri" pitchFamily="34" charset="0"/>
                <a:ea typeface="Calibri" pitchFamily="34" charset="0"/>
                <a:cs typeface="Calibri" pitchFamily="34" charset="0"/>
              </a:rPr>
              <a:t>good environmental status </a:t>
            </a:r>
            <a:r>
              <a:rPr lang="en-US" sz="2000" b="1" dirty="0">
                <a:latin typeface="Calibri" pitchFamily="34" charset="0"/>
                <a:ea typeface="Calibri" pitchFamily="34" charset="0"/>
                <a:cs typeface="Calibri" pitchFamily="34" charset="0"/>
              </a:rPr>
              <a:t>in the marine environment by the year </a:t>
            </a:r>
            <a:r>
              <a:rPr lang="en-US" sz="2000" b="1" dirty="0">
                <a:solidFill>
                  <a:srgbClr val="CC0066"/>
                </a:solidFill>
                <a:latin typeface="Calibri" pitchFamily="34" charset="0"/>
                <a:ea typeface="Calibri" pitchFamily="34" charset="0"/>
                <a:cs typeface="Calibri" pitchFamily="34" charset="0"/>
              </a:rPr>
              <a:t>2020</a:t>
            </a:r>
            <a:r>
              <a:rPr lang="en-US" sz="2000" b="1" dirty="0">
                <a:latin typeface="Calibri" pitchFamily="34" charset="0"/>
                <a:ea typeface="Calibri" pitchFamily="34" charset="0"/>
                <a:cs typeface="Calibri" pitchFamily="34" charset="0"/>
              </a:rPr>
              <a:t>.</a:t>
            </a:r>
          </a:p>
        </p:txBody>
      </p:sp>
      <p:sp>
        <p:nvSpPr>
          <p:cNvPr id="17" name="Rettangolo 5"/>
          <p:cNvSpPr>
            <a:spLocks noChangeArrowheads="1"/>
          </p:cNvSpPr>
          <p:nvPr/>
        </p:nvSpPr>
        <p:spPr bwMode="auto">
          <a:xfrm>
            <a:off x="1571625" y="3717925"/>
            <a:ext cx="6500813" cy="2863850"/>
          </a:xfrm>
          <a:prstGeom prst="rect">
            <a:avLst/>
          </a:prstGeom>
          <a:noFill/>
          <a:ln w="9528">
            <a:solidFill>
              <a:srgbClr val="FFFFFF"/>
            </a:solidFill>
            <a:miter lim="800000"/>
            <a:headEnd/>
            <a:tailEnd/>
          </a:ln>
        </p:spPr>
        <p:txBody>
          <a:bodyPr>
            <a:spAutoFit/>
          </a:bodyPr>
          <a:lstStyle/>
          <a:p>
            <a:pP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pPr>
            <a:r>
              <a:rPr lang="en-US" sz="2000" b="1" u="sng" dirty="0">
                <a:solidFill>
                  <a:srgbClr val="CC0066"/>
                </a:solidFill>
                <a:latin typeface="Calibri" pitchFamily="34" charset="0"/>
                <a:ea typeface="Calibri" pitchFamily="34" charset="0"/>
                <a:cs typeface="Calibri" pitchFamily="34" charset="0"/>
              </a:rPr>
              <a:t>Good environmental status:</a:t>
            </a:r>
          </a:p>
          <a:p>
            <a:pPr algn="jus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pPr>
            <a:r>
              <a:rPr lang="en-US" sz="2000" b="1" dirty="0">
                <a:latin typeface="Calibri" pitchFamily="34" charset="0"/>
                <a:ea typeface="Calibri" pitchFamily="34" charset="0"/>
                <a:cs typeface="Calibri" pitchFamily="34" charset="0"/>
              </a:rPr>
              <a:t>the environmental status of  marine waters, </a:t>
            </a:r>
            <a:r>
              <a:rPr lang="en-US" sz="2000" b="1" dirty="0">
                <a:solidFill>
                  <a:srgbClr val="CC0066"/>
                </a:solidFill>
                <a:latin typeface="Calibri" pitchFamily="34" charset="0"/>
                <a:ea typeface="Calibri" pitchFamily="34" charset="0"/>
                <a:cs typeface="Calibri" pitchFamily="34" charset="0"/>
              </a:rPr>
              <a:t>considering the structure, functions and processes of the constituent marine ecosystems together </a:t>
            </a:r>
            <a:r>
              <a:rPr lang="en-US" sz="2000" b="1" dirty="0">
                <a:latin typeface="Calibri" pitchFamily="34" charset="0"/>
                <a:ea typeface="Calibri" pitchFamily="34" charset="0"/>
                <a:cs typeface="Calibri" pitchFamily="34" charset="0"/>
              </a:rPr>
              <a:t>with the associated physiographic, </a:t>
            </a:r>
            <a:r>
              <a:rPr lang="en-US" sz="2000" b="1" dirty="0">
                <a:solidFill>
                  <a:srgbClr val="CC0066"/>
                </a:solidFill>
                <a:latin typeface="Calibri" pitchFamily="34" charset="0"/>
                <a:ea typeface="Calibri" pitchFamily="34" charset="0"/>
                <a:cs typeface="Calibri" pitchFamily="34" charset="0"/>
              </a:rPr>
              <a:t>geographic and climatic factors, hydro-morphological, physical and chemical properties</a:t>
            </a:r>
            <a:r>
              <a:rPr lang="en-US" sz="2000" b="1" dirty="0">
                <a:latin typeface="Calibri" pitchFamily="34" charset="0"/>
                <a:ea typeface="Calibri" pitchFamily="34" charset="0"/>
                <a:cs typeface="Calibri" pitchFamily="34" charset="0"/>
              </a:rPr>
              <a:t>, including those resulting from </a:t>
            </a:r>
            <a:r>
              <a:rPr lang="en-US" sz="2000" b="1" dirty="0">
                <a:solidFill>
                  <a:srgbClr val="CC0066"/>
                </a:solidFill>
                <a:latin typeface="Calibri" pitchFamily="34" charset="0"/>
                <a:ea typeface="Calibri" pitchFamily="34" charset="0"/>
                <a:cs typeface="Calibri" pitchFamily="34" charset="0"/>
              </a:rPr>
              <a:t>human activities </a:t>
            </a:r>
            <a:r>
              <a:rPr lang="en-US" sz="2000" b="1" dirty="0">
                <a:latin typeface="Calibri" pitchFamily="34" charset="0"/>
                <a:ea typeface="Calibri" pitchFamily="34" charset="0"/>
                <a:cs typeface="Calibri" pitchFamily="34" charset="0"/>
              </a:rPr>
              <a:t>in the area concerned. The use of the marine environment is at level that is sustainable.</a:t>
            </a:r>
          </a:p>
        </p:txBody>
      </p:sp>
      <p:sp>
        <p:nvSpPr>
          <p:cNvPr id="8" name="CasellaDiTesto 7"/>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strVal val="#ppt_w*0.70"/>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Effect transition="in" filter="fade">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sp>
        <p:nvSpPr>
          <p:cNvPr id="7" name="CasellaDiTesto 6"/>
          <p:cNvSpPr txBox="1"/>
          <p:nvPr/>
        </p:nvSpPr>
        <p:spPr>
          <a:xfrm>
            <a:off x="1000068" y="5643578"/>
            <a:ext cx="8143932" cy="830997"/>
          </a:xfrm>
          <a:prstGeom prst="rect">
            <a:avLst/>
          </a:prstGeom>
          <a:noFill/>
        </p:spPr>
        <p:txBody>
          <a:bodyPr wrap="square" rtlCol="0">
            <a:spAutoFit/>
          </a:bodyPr>
          <a:lstStyle/>
          <a:p>
            <a:pPr algn="just"/>
            <a:r>
              <a:rPr lang="it-IT" sz="1600" dirty="0" err="1" smtClean="0">
                <a:latin typeface="Arial" pitchFamily="34" charset="0"/>
                <a:cs typeface="Arial" pitchFamily="34" charset="0"/>
              </a:rPr>
              <a:t>Pelagic</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ecology</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must</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be</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described</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by</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grouping</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higher</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trophic</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level</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organism</a:t>
            </a:r>
            <a:r>
              <a:rPr lang="it-IT" sz="1600" dirty="0" smtClean="0">
                <a:latin typeface="Arial" pitchFamily="34" charset="0"/>
                <a:cs typeface="Arial" pitchFamily="34" charset="0"/>
              </a:rPr>
              <a:t> in </a:t>
            </a:r>
            <a:r>
              <a:rPr lang="it-IT" sz="1600" dirty="0" err="1" smtClean="0">
                <a:latin typeface="Arial" pitchFamily="34" charset="0"/>
                <a:cs typeface="Arial" pitchFamily="34" charset="0"/>
              </a:rPr>
              <a:t>functional</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groups</a:t>
            </a:r>
            <a:r>
              <a:rPr lang="it-IT" sz="1600" dirty="0" smtClean="0">
                <a:latin typeface="Arial" pitchFamily="34" charset="0"/>
                <a:cs typeface="Arial" pitchFamily="34" charset="0"/>
              </a:rPr>
              <a:t>, or </a:t>
            </a:r>
            <a:r>
              <a:rPr lang="it-IT" sz="1600" dirty="0" err="1" smtClean="0">
                <a:latin typeface="Arial" pitchFamily="34" charset="0"/>
                <a:cs typeface="Arial" pitchFamily="34" charset="0"/>
              </a:rPr>
              <a:t>focusing</a:t>
            </a:r>
            <a:r>
              <a:rPr lang="it-IT" sz="1600" dirty="0" smtClean="0">
                <a:latin typeface="Arial" pitchFamily="34" charset="0"/>
                <a:cs typeface="Arial" pitchFamily="34" charset="0"/>
              </a:rPr>
              <a:t> on target </a:t>
            </a:r>
            <a:r>
              <a:rPr lang="it-IT" sz="1600" dirty="0" err="1" smtClean="0">
                <a:latin typeface="Arial" pitchFamily="34" charset="0"/>
                <a:cs typeface="Arial" pitchFamily="34" charset="0"/>
              </a:rPr>
              <a:t>species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by</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following</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carbon</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dynamics</a:t>
            </a:r>
            <a:r>
              <a:rPr lang="it-IT" sz="1600" dirty="0" smtClean="0">
                <a:latin typeface="Arial" pitchFamily="34" charset="0"/>
                <a:cs typeface="Arial" pitchFamily="34" charset="0"/>
              </a:rPr>
              <a:t> and </a:t>
            </a:r>
            <a:r>
              <a:rPr lang="it-IT" sz="1600" dirty="0" err="1" smtClean="0">
                <a:latin typeface="Arial" pitchFamily="34" charset="0"/>
                <a:cs typeface="Arial" pitchFamily="34" charset="0"/>
              </a:rPr>
              <a:t>energy</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flows</a:t>
            </a:r>
            <a:r>
              <a:rPr lang="it-IT" sz="1600" dirty="0" smtClean="0">
                <a:latin typeface="Arial" pitchFamily="34" charset="0"/>
                <a:cs typeface="Arial" pitchFamily="34" charset="0"/>
              </a:rPr>
              <a:t> and </a:t>
            </a:r>
            <a:r>
              <a:rPr lang="it-IT" sz="1600" dirty="0" err="1" smtClean="0">
                <a:latin typeface="Arial" pitchFamily="34" charset="0"/>
                <a:cs typeface="Arial" pitchFamily="34" charset="0"/>
              </a:rPr>
              <a:t>by</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deriving</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synthetic</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indicators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of</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ecosystem</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structure</a:t>
            </a:r>
            <a:r>
              <a:rPr lang="it-IT" sz="1600" dirty="0" smtClean="0">
                <a:latin typeface="Arial" pitchFamily="34" charset="0"/>
                <a:cs typeface="Arial" pitchFamily="34" charset="0"/>
              </a:rPr>
              <a:t> and </a:t>
            </a:r>
            <a:r>
              <a:rPr lang="it-IT" sz="1600" dirty="0" err="1" smtClean="0">
                <a:latin typeface="Arial" pitchFamily="34" charset="0"/>
                <a:cs typeface="Arial" pitchFamily="34" charset="0"/>
              </a:rPr>
              <a:t>functioning</a:t>
            </a:r>
            <a:endParaRPr lang="it-IT" sz="1600" dirty="0">
              <a:latin typeface="Arial" pitchFamily="34" charset="0"/>
              <a:cs typeface="Arial" pitchFamily="34" charset="0"/>
            </a:endParaRPr>
          </a:p>
        </p:txBody>
      </p:sp>
      <p:sp>
        <p:nvSpPr>
          <p:cNvPr id="8" name="Text Box 14"/>
          <p:cNvSpPr txBox="1">
            <a:spLocks noChangeArrowheads="1"/>
          </p:cNvSpPr>
          <p:nvPr/>
        </p:nvSpPr>
        <p:spPr bwMode="auto">
          <a:xfrm>
            <a:off x="1857356" y="714356"/>
            <a:ext cx="5417492" cy="584775"/>
          </a:xfrm>
          <a:prstGeom prst="rect">
            <a:avLst/>
          </a:prstGeom>
          <a:noFill/>
          <a:ln w="9525">
            <a:noFill/>
            <a:miter lim="800000"/>
            <a:headEnd/>
            <a:tailEnd/>
          </a:ln>
        </p:spPr>
        <p:txBody>
          <a:bodyPr wrap="square">
            <a:spAutoFit/>
          </a:bodyPr>
          <a:lstStyle/>
          <a:p>
            <a:pPr algn="ctr"/>
            <a:r>
              <a:rPr lang="en-GB" sz="3200" b="1" i="1" dirty="0">
                <a:latin typeface="Times New Roman" pitchFamily="18" charset="0"/>
                <a:cs typeface="Times New Roman" pitchFamily="18" charset="0"/>
              </a:rPr>
              <a:t>Pelagic model</a:t>
            </a:r>
            <a:endParaRPr lang="it-IT" sz="3200" b="1" i="1" dirty="0">
              <a:latin typeface="Times New Roman" pitchFamily="18" charset="0"/>
            </a:endParaRPr>
          </a:p>
        </p:txBody>
      </p:sp>
      <p:pic>
        <p:nvPicPr>
          <p:cNvPr id="10" name="Picture 3"/>
          <p:cNvPicPr>
            <a:picLocks noChangeAspect="1" noChangeArrowheads="1"/>
          </p:cNvPicPr>
          <p:nvPr/>
        </p:nvPicPr>
        <p:blipFill>
          <a:blip r:embed="rId4" cstate="print"/>
          <a:srcRect l="18629" t="14886" r="8479" b="4340"/>
          <a:stretch>
            <a:fillRect/>
          </a:stretch>
        </p:blipFill>
        <p:spPr bwMode="auto">
          <a:xfrm>
            <a:off x="2428860" y="1260025"/>
            <a:ext cx="4714908" cy="4430724"/>
          </a:xfrm>
          <a:prstGeom prst="rect">
            <a:avLst/>
          </a:prstGeom>
          <a:noFill/>
          <a:ln w="9525">
            <a:noFill/>
            <a:miter lim="800000"/>
            <a:headEnd/>
            <a:tailEnd/>
          </a:ln>
        </p:spPr>
      </p:pic>
      <p:sp>
        <p:nvSpPr>
          <p:cNvPr id="11" name="CasellaDiTesto 10"/>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sp>
        <p:nvSpPr>
          <p:cNvPr id="5" name="Text Box 14"/>
          <p:cNvSpPr txBox="1">
            <a:spLocks noChangeArrowheads="1"/>
          </p:cNvSpPr>
          <p:nvPr/>
        </p:nvSpPr>
        <p:spPr bwMode="auto">
          <a:xfrm>
            <a:off x="2357422" y="714356"/>
            <a:ext cx="5346567" cy="584775"/>
          </a:xfrm>
          <a:prstGeom prst="rect">
            <a:avLst/>
          </a:prstGeom>
          <a:noFill/>
          <a:ln w="9525">
            <a:noFill/>
            <a:miter lim="800000"/>
            <a:headEnd/>
            <a:tailEnd/>
          </a:ln>
        </p:spPr>
        <p:txBody>
          <a:bodyPr wrap="square">
            <a:spAutoFit/>
          </a:bodyPr>
          <a:lstStyle/>
          <a:p>
            <a:pPr algn="ctr"/>
            <a:r>
              <a:rPr lang="en-GB" sz="3200" b="1" i="1" dirty="0">
                <a:latin typeface="Times New Roman" pitchFamily="18" charset="0"/>
                <a:cs typeface="Times New Roman" pitchFamily="18" charset="0"/>
              </a:rPr>
              <a:t>Benthic model</a:t>
            </a:r>
            <a:endParaRPr lang="it-IT" sz="3200" b="1" i="1" dirty="0">
              <a:latin typeface="Times New Roman" pitchFamily="18" charset="0"/>
            </a:endParaRPr>
          </a:p>
        </p:txBody>
      </p:sp>
      <p:pic>
        <p:nvPicPr>
          <p:cNvPr id="7" name="Picture 2"/>
          <p:cNvPicPr>
            <a:picLocks noChangeAspect="1" noChangeArrowheads="1"/>
          </p:cNvPicPr>
          <p:nvPr/>
        </p:nvPicPr>
        <p:blipFill>
          <a:blip r:embed="rId4" cstate="print"/>
          <a:srcRect l="23950" t="18034" r="14238" b="7635"/>
          <a:stretch>
            <a:fillRect/>
          </a:stretch>
        </p:blipFill>
        <p:spPr bwMode="auto">
          <a:xfrm>
            <a:off x="2214546" y="1214422"/>
            <a:ext cx="5537894" cy="4161579"/>
          </a:xfrm>
          <a:prstGeom prst="rect">
            <a:avLst/>
          </a:prstGeom>
          <a:noFill/>
          <a:ln w="9525">
            <a:noFill/>
            <a:miter lim="800000"/>
            <a:headEnd/>
            <a:tailEnd/>
          </a:ln>
        </p:spPr>
      </p:pic>
      <p:sp>
        <p:nvSpPr>
          <p:cNvPr id="10" name="CasellaDiTesto 9"/>
          <p:cNvSpPr txBox="1"/>
          <p:nvPr/>
        </p:nvSpPr>
        <p:spPr>
          <a:xfrm>
            <a:off x="1142976" y="5286388"/>
            <a:ext cx="7572428" cy="1323439"/>
          </a:xfrm>
          <a:prstGeom prst="rect">
            <a:avLst/>
          </a:prstGeom>
          <a:noFill/>
        </p:spPr>
        <p:txBody>
          <a:bodyPr wrap="square" rtlCol="0">
            <a:spAutoFit/>
          </a:bodyPr>
          <a:lstStyle/>
          <a:p>
            <a:pPr algn="just"/>
            <a:r>
              <a:rPr lang="it-IT" sz="1600" dirty="0" err="1" smtClean="0">
                <a:latin typeface="Arial" pitchFamily="34" charset="0"/>
                <a:cs typeface="Arial" pitchFamily="34" charset="0"/>
              </a:rPr>
              <a:t>Benthic</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ecology</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must</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be</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simulated</a:t>
            </a:r>
            <a:r>
              <a:rPr lang="it-IT" sz="1600" dirty="0" smtClean="0">
                <a:latin typeface="Arial" pitchFamily="34" charset="0"/>
                <a:cs typeface="Arial" pitchFamily="34" charset="0"/>
              </a:rPr>
              <a:t> up </a:t>
            </a:r>
            <a:r>
              <a:rPr lang="it-IT" sz="1600" dirty="0" err="1" smtClean="0">
                <a:latin typeface="Arial" pitchFamily="34" charset="0"/>
                <a:cs typeface="Arial" pitchFamily="34" charset="0"/>
              </a:rPr>
              <a:t>to</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species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functional</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groups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diversity</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size</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distributions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tolerant</a:t>
            </a:r>
            <a:r>
              <a:rPr lang="it-IT" sz="1600" dirty="0" smtClean="0">
                <a:latin typeface="Arial" pitchFamily="34" charset="0"/>
                <a:cs typeface="Arial" pitchFamily="34" charset="0"/>
              </a:rPr>
              <a:t>/</a:t>
            </a:r>
            <a:r>
              <a:rPr lang="it-IT" sz="1600" dirty="0" err="1" smtClean="0">
                <a:latin typeface="Arial" pitchFamily="34" charset="0"/>
                <a:cs typeface="Arial" pitchFamily="34" charset="0"/>
              </a:rPr>
              <a:t>sensitivespecies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groups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etc</a:t>
            </a:r>
            <a:r>
              <a:rPr lang="it-IT" sz="1600" dirty="0" smtClean="0">
                <a:latin typeface="Arial" pitchFamily="34" charset="0"/>
                <a:cs typeface="Arial" pitchFamily="34" charset="0"/>
              </a:rPr>
              <a:t>..) habitat </a:t>
            </a:r>
            <a:r>
              <a:rPr lang="it-IT" sz="1600" dirty="0" err="1" smtClean="0">
                <a:latin typeface="Arial" pitchFamily="34" charset="0"/>
                <a:cs typeface="Arial" pitchFamily="34" charset="0"/>
              </a:rPr>
              <a:t>heterogeneity</a:t>
            </a:r>
            <a:r>
              <a:rPr lang="it-IT" sz="1600" dirty="0" smtClean="0">
                <a:latin typeface="Arial" pitchFamily="34" charset="0"/>
                <a:cs typeface="Arial" pitchFamily="34" charset="0"/>
              </a:rPr>
              <a:t> (gamma </a:t>
            </a:r>
            <a:r>
              <a:rPr lang="it-IT" sz="1600" dirty="0" err="1" smtClean="0">
                <a:latin typeface="Arial" pitchFamily="34" charset="0"/>
                <a:cs typeface="Arial" pitchFamily="34" charset="0"/>
              </a:rPr>
              <a:t>diversity</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i.e</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assemblages</a:t>
            </a:r>
            <a:r>
              <a:rPr lang="it-IT" sz="1600" dirty="0" smtClean="0">
                <a:latin typeface="Arial" pitchFamily="34" charset="0"/>
                <a:cs typeface="Arial" pitchFamily="34" charset="0"/>
              </a:rPr>
              <a:t> in </a:t>
            </a:r>
            <a:r>
              <a:rPr lang="it-IT" sz="1600" dirty="0" err="1" smtClean="0">
                <a:latin typeface="Arial" pitchFamily="34" charset="0"/>
                <a:cs typeface="Arial" pitchFamily="34" charset="0"/>
              </a:rPr>
              <a:t>landscapes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small</a:t>
            </a:r>
            <a:r>
              <a:rPr lang="it-IT" sz="1600" dirty="0" smtClean="0">
                <a:latin typeface="Arial" pitchFamily="34" charset="0"/>
                <a:cs typeface="Arial" pitchFamily="34" charset="0"/>
              </a:rPr>
              <a:t> scale </a:t>
            </a:r>
            <a:r>
              <a:rPr lang="it-IT" sz="1600" dirty="0" err="1" smtClean="0">
                <a:latin typeface="Arial" pitchFamily="34" charset="0"/>
                <a:cs typeface="Arial" pitchFamily="34" charset="0"/>
              </a:rPr>
              <a:t>to</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mesoscale</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morphological</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features</a:t>
            </a:r>
            <a:r>
              <a:rPr lang="it-IT" sz="1600" dirty="0" smtClean="0">
                <a:latin typeface="Arial" pitchFamily="34" charset="0"/>
                <a:cs typeface="Arial" pitchFamily="34" charset="0"/>
              </a:rPr>
              <a:t>), and </a:t>
            </a:r>
            <a:r>
              <a:rPr lang="it-IT" sz="1600" dirty="0" err="1" smtClean="0">
                <a:latin typeface="Arial" pitchFamily="34" charset="0"/>
                <a:cs typeface="Arial" pitchFamily="34" charset="0"/>
              </a:rPr>
              <a:t>ecosystem</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fubctionality</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functional</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traits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organic</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carbon</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processsing</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relationships</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with</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demersal</a:t>
            </a:r>
            <a:r>
              <a:rPr lang="it-IT" sz="1600" dirty="0" smtClean="0">
                <a:latin typeface="Arial" pitchFamily="34" charset="0"/>
                <a:cs typeface="Arial" pitchFamily="34" charset="0"/>
              </a:rPr>
              <a:t> </a:t>
            </a:r>
            <a:r>
              <a:rPr lang="it-IT" sz="1600" dirty="0" err="1" smtClean="0">
                <a:latin typeface="Arial" pitchFamily="34" charset="0"/>
                <a:cs typeface="Arial" pitchFamily="34" charset="0"/>
              </a:rPr>
              <a:t>fish</a:t>
            </a:r>
            <a:r>
              <a:rPr lang="it-IT" sz="1600" dirty="0" smtClean="0">
                <a:latin typeface="Arial" pitchFamily="34" charset="0"/>
                <a:cs typeface="Arial" pitchFamily="34" charset="0"/>
              </a:rPr>
              <a:t> production </a:t>
            </a:r>
            <a:endParaRPr lang="it-IT" sz="1600" dirty="0">
              <a:latin typeface="Arial" pitchFamily="34" charset="0"/>
              <a:cs typeface="Arial" pitchFamily="34" charset="0"/>
            </a:endParaRPr>
          </a:p>
        </p:txBody>
      </p:sp>
      <p:sp>
        <p:nvSpPr>
          <p:cNvPr id="11" name="CasellaDiTesto 10"/>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sp>
        <p:nvSpPr>
          <p:cNvPr id="5" name="CasellaDiTesto 4"/>
          <p:cNvSpPr txBox="1"/>
          <p:nvPr/>
        </p:nvSpPr>
        <p:spPr>
          <a:xfrm>
            <a:off x="3143240" y="785794"/>
            <a:ext cx="3857652" cy="584775"/>
          </a:xfrm>
          <a:prstGeom prst="rect">
            <a:avLst/>
          </a:prstGeom>
          <a:noFill/>
        </p:spPr>
        <p:txBody>
          <a:bodyPr wrap="square" rtlCol="0">
            <a:spAutoFit/>
          </a:bodyPr>
          <a:lstStyle/>
          <a:p>
            <a:pPr algn="ctr"/>
            <a:r>
              <a:rPr lang="it-IT" sz="3200" dirty="0" err="1" smtClean="0">
                <a:latin typeface="Arial" pitchFamily="34" charset="0"/>
                <a:cs typeface="Arial" pitchFamily="34" charset="0"/>
              </a:rPr>
              <a:t>End-to-End</a:t>
            </a:r>
            <a:r>
              <a:rPr lang="it-IT" sz="3200" dirty="0" smtClean="0">
                <a:latin typeface="Arial" pitchFamily="34" charset="0"/>
                <a:cs typeface="Arial" pitchFamily="34" charset="0"/>
              </a:rPr>
              <a:t> </a:t>
            </a:r>
            <a:r>
              <a:rPr lang="it-IT" sz="3200" dirty="0" err="1" smtClean="0">
                <a:latin typeface="Arial" pitchFamily="34" charset="0"/>
                <a:cs typeface="Arial" pitchFamily="34" charset="0"/>
              </a:rPr>
              <a:t>model</a:t>
            </a:r>
            <a:r>
              <a:rPr lang="it-IT" sz="3200" dirty="0" smtClean="0">
                <a:latin typeface="Arial" pitchFamily="34" charset="0"/>
                <a:cs typeface="Arial" pitchFamily="34" charset="0"/>
              </a:rPr>
              <a:t> </a:t>
            </a:r>
            <a:endParaRPr lang="it-IT" sz="3200" dirty="0">
              <a:latin typeface="Arial" pitchFamily="34" charset="0"/>
              <a:cs typeface="Arial" pitchFamily="34" charset="0"/>
            </a:endParaRPr>
          </a:p>
        </p:txBody>
      </p:sp>
      <p:sp>
        <p:nvSpPr>
          <p:cNvPr id="8" name="CasellaDiTesto 7"/>
          <p:cNvSpPr txBox="1"/>
          <p:nvPr/>
        </p:nvSpPr>
        <p:spPr>
          <a:xfrm>
            <a:off x="1142976" y="2428868"/>
            <a:ext cx="2643206" cy="1631216"/>
          </a:xfrm>
          <a:prstGeom prst="rect">
            <a:avLst/>
          </a:prstGeom>
          <a:noFill/>
        </p:spPr>
        <p:txBody>
          <a:bodyPr wrap="square" rtlCol="0">
            <a:spAutoFit/>
          </a:bodyPr>
          <a:lstStyle/>
          <a:p>
            <a:r>
              <a:rPr lang="it-IT" sz="2000" dirty="0" err="1" smtClean="0">
                <a:latin typeface="Arial" pitchFamily="34" charset="0"/>
                <a:cs typeface="Arial" pitchFamily="34" charset="0"/>
              </a:rPr>
              <a:t>Integration</a:t>
            </a:r>
            <a:r>
              <a:rPr lang="it-IT" sz="2000" dirty="0" smtClean="0">
                <a:latin typeface="Arial" pitchFamily="34" charset="0"/>
                <a:cs typeface="Arial" pitchFamily="34" charset="0"/>
              </a:rPr>
              <a:t> a </a:t>
            </a:r>
            <a:r>
              <a:rPr lang="it-IT" sz="2000" dirty="0" err="1" smtClean="0">
                <a:latin typeface="Arial" pitchFamily="34" charset="0"/>
                <a:cs typeface="Arial" pitchFamily="34" charset="0"/>
              </a:rPr>
              <a:t>coupled</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benthic</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pelagic</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biogeochimical</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model</a:t>
            </a:r>
            <a:r>
              <a:rPr lang="it-IT" sz="2000" dirty="0" smtClean="0">
                <a:latin typeface="Arial" pitchFamily="34" charset="0"/>
                <a:cs typeface="Arial" pitchFamily="34" charset="0"/>
              </a:rPr>
              <a:t> and a marine </a:t>
            </a:r>
            <a:r>
              <a:rPr lang="it-IT" sz="2000" dirty="0" err="1" smtClean="0">
                <a:latin typeface="Arial" pitchFamily="34" charset="0"/>
                <a:cs typeface="Arial" pitchFamily="34" charset="0"/>
              </a:rPr>
              <a:t>food</a:t>
            </a:r>
            <a:r>
              <a:rPr lang="it-IT" sz="2000" dirty="0" smtClean="0">
                <a:latin typeface="Arial" pitchFamily="34" charset="0"/>
                <a:cs typeface="Arial" pitchFamily="34" charset="0"/>
              </a:rPr>
              <a:t> web </a:t>
            </a:r>
            <a:r>
              <a:rPr lang="it-IT" sz="2000" dirty="0" err="1" smtClean="0">
                <a:latin typeface="Arial" pitchFamily="34" charset="0"/>
                <a:cs typeface="Arial" pitchFamily="34" charset="0"/>
              </a:rPr>
              <a:t>model</a:t>
            </a:r>
            <a:endParaRPr lang="it-IT" sz="2000" dirty="0">
              <a:latin typeface="Arial" pitchFamily="34" charset="0"/>
              <a:cs typeface="Arial" pitchFamily="34" charset="0"/>
            </a:endParaRPr>
          </a:p>
        </p:txBody>
      </p:sp>
      <p:pic>
        <p:nvPicPr>
          <p:cNvPr id="6146" name="Picture 2" descr="http://origin-ars.els-cdn.com/content/image/1-s2.0-S0272771411001077-gr2.jpg"/>
          <p:cNvPicPr>
            <a:picLocks noChangeAspect="1" noChangeArrowheads="1"/>
          </p:cNvPicPr>
          <p:nvPr/>
        </p:nvPicPr>
        <p:blipFill>
          <a:blip r:embed="rId4" cstate="print"/>
          <a:srcRect/>
          <a:stretch>
            <a:fillRect/>
          </a:stretch>
        </p:blipFill>
        <p:spPr bwMode="auto">
          <a:xfrm>
            <a:off x="4143372" y="1285860"/>
            <a:ext cx="4810125" cy="4781551"/>
          </a:xfrm>
          <a:prstGeom prst="rect">
            <a:avLst/>
          </a:prstGeom>
          <a:noFill/>
        </p:spPr>
      </p:pic>
      <p:sp>
        <p:nvSpPr>
          <p:cNvPr id="10" name="CasellaDiTesto 9"/>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sp>
        <p:nvSpPr>
          <p:cNvPr id="4097" name="Rectangle 1"/>
          <p:cNvSpPr>
            <a:spLocks noChangeArrowheads="1"/>
          </p:cNvSpPr>
          <p:nvPr/>
        </p:nvSpPr>
        <p:spPr bwMode="auto">
          <a:xfrm>
            <a:off x="1214414" y="1218799"/>
            <a:ext cx="4857784"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pitchFamily="34" charset="0"/>
                <a:ea typeface="Calibri" pitchFamily="34" charset="0"/>
                <a:cs typeface="Arial" pitchFamily="34" charset="0"/>
              </a:rPr>
              <a:t>Testing and validation of indicators for: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pitchFamily="34" charset="0"/>
                <a:ea typeface="Calibri" pitchFamily="34" charset="0"/>
                <a:cs typeface="Arial" pitchFamily="34" charset="0"/>
              </a:rPr>
              <a:t>D1 (Biodiversity)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pitchFamily="34" charset="0"/>
                <a:ea typeface="Calibri" pitchFamily="34" charset="0"/>
                <a:cs typeface="Arial" pitchFamily="34" charset="0"/>
              </a:rPr>
              <a:t>D4 (Food webs)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Arial" pitchFamily="34" charset="0"/>
                <a:ea typeface="Calibri" pitchFamily="34" charset="0"/>
                <a:cs typeface="Arial" pitchFamily="34" charset="0"/>
              </a:rPr>
              <a:t>D5</a:t>
            </a:r>
            <a:r>
              <a:rPr kumimoji="0" lang="it-IT"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it-IT" b="1" i="0" u="none" strike="noStrike" cap="none" normalizeH="0" dirty="0" err="1" smtClean="0">
                <a:ln>
                  <a:noFill/>
                </a:ln>
                <a:solidFill>
                  <a:schemeClr val="tx1"/>
                </a:solidFill>
                <a:effectLst/>
                <a:latin typeface="Arial" pitchFamily="34" charset="0"/>
                <a:ea typeface="Calibri" pitchFamily="34" charset="0"/>
                <a:cs typeface="Arial" pitchFamily="34" charset="0"/>
              </a:rPr>
              <a:t>Eutrophication</a:t>
            </a:r>
            <a:r>
              <a:rPr kumimoji="0" lang="it-IT" b="1" i="0" u="none" strike="noStrike" cap="none" normalizeH="0" dirty="0" smtClean="0">
                <a:ln>
                  <a:noFill/>
                </a:ln>
                <a:solidFill>
                  <a:schemeClr val="tx1"/>
                </a:solidFill>
                <a:effectLst/>
                <a:latin typeface="Arial" pitchFamily="34" charset="0"/>
                <a:ea typeface="Calibri" pitchFamily="34" charset="0"/>
                <a:cs typeface="Arial" pitchFamily="34" charset="0"/>
              </a:rPr>
              <a:t>)</a:t>
            </a:r>
            <a:endParaRPr kumimoji="0" lang="en-GB"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pitchFamily="34" charset="0"/>
                <a:ea typeface="Calibri" pitchFamily="34" charset="0"/>
                <a:cs typeface="Arial" pitchFamily="34" charset="0"/>
              </a:rPr>
              <a:t>D6 (</a:t>
            </a:r>
            <a:r>
              <a:rPr lang="en-GB" b="1" dirty="0" smtClean="0">
                <a:latin typeface="Arial" pitchFamily="34" charset="0"/>
                <a:ea typeface="Calibri" pitchFamily="34" charset="0"/>
                <a:cs typeface="Arial" pitchFamily="34" charset="0"/>
              </a:rPr>
              <a:t>S</a:t>
            </a:r>
            <a:r>
              <a:rPr kumimoji="0" lang="en-GB" b="1" i="0" u="none" strike="noStrike" cap="none" normalizeH="0" baseline="0" dirty="0" smtClean="0">
                <a:ln>
                  <a:noFill/>
                </a:ln>
                <a:solidFill>
                  <a:schemeClr val="tx1"/>
                </a:solidFill>
                <a:effectLst/>
                <a:latin typeface="Arial" pitchFamily="34" charset="0"/>
                <a:ea typeface="Calibri" pitchFamily="34" charset="0"/>
                <a:cs typeface="Arial" pitchFamily="34" charset="0"/>
              </a:rPr>
              <a:t>eafloor integrity)</a:t>
            </a:r>
            <a:r>
              <a:rPr lang="en-GB" b="1" dirty="0" smtClean="0">
                <a:latin typeface="Arial" pitchFamily="34" charset="0"/>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en-GB" b="1" dirty="0" smtClean="0">
                <a:latin typeface="Arial" pitchFamily="34" charset="0"/>
                <a:ea typeface="Calibri" pitchFamily="34" charset="0"/>
                <a:cs typeface="Arial" pitchFamily="34" charset="0"/>
              </a:rPr>
              <a:t>D7 (Hydrological alteration)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Selecting</a:t>
            </a:r>
            <a:r>
              <a:rPr kumimoji="0" lang="en-GB" sz="16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lang="en-GB" sz="1600" dirty="0" smtClean="0">
                <a:latin typeface="Arial" pitchFamily="34" charset="0"/>
                <a:ea typeface="Calibri" pitchFamily="34" charset="0"/>
                <a:cs typeface="Arial" pitchFamily="34" charset="0"/>
              </a:rPr>
              <a:t>i</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ndicators for the three levels (species, habitat and ecosystem functioning) among those chosen in the</a:t>
            </a:r>
            <a:r>
              <a:rPr kumimoji="0" lang="en-GB" sz="1600" b="0" i="0" u="none" strike="noStrike" cap="none" normalizeH="0" dirty="0" smtClean="0">
                <a:ln>
                  <a:noFill/>
                </a:ln>
                <a:solidFill>
                  <a:schemeClr val="tx1"/>
                </a:solidFill>
                <a:effectLst/>
                <a:latin typeface="Arial" pitchFamily="34" charset="0"/>
                <a:ea typeface="Calibri" pitchFamily="34" charset="0"/>
                <a:cs typeface="Arial" pitchFamily="34" charset="0"/>
              </a:rPr>
              <a:t> determination of </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GES</a:t>
            </a:r>
            <a:r>
              <a:rPr kumimoji="0" lang="en-GB" sz="1600" b="0" i="0" u="none" strike="noStrike" cap="none" normalizeH="0" dirty="0" smtClean="0">
                <a:ln>
                  <a:noFill/>
                </a:ln>
                <a:solidFill>
                  <a:schemeClr val="tx1"/>
                </a:solidFill>
                <a:effectLst/>
                <a:latin typeface="Arial" pitchFamily="34" charset="0"/>
                <a:ea typeface="Calibri" pitchFamily="34" charset="0"/>
                <a:cs typeface="Arial" pitchFamily="34" charset="0"/>
              </a:rPr>
              <a:t> and </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formalising</a:t>
            </a:r>
            <a:r>
              <a:rPr kumimoji="0" lang="en-GB" sz="1600" b="0" i="0" u="none" strike="noStrike" cap="none" normalizeH="0" dirty="0" smtClean="0">
                <a:ln>
                  <a:noFill/>
                </a:ln>
                <a:solidFill>
                  <a:schemeClr val="tx1"/>
                </a:solidFill>
                <a:effectLst/>
                <a:latin typeface="Arial" pitchFamily="34" charset="0"/>
                <a:ea typeface="Calibri" pitchFamily="34" charset="0"/>
                <a:cs typeface="Arial" pitchFamily="34" charset="0"/>
              </a:rPr>
              <a:t> them </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within the three modules: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Dose-effect relationships for each pressure and indicator combination</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it-IT"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Calibration runs for reliability and sensitivity analyses to test indicator performance</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it-IT"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Indicator validation in the </a:t>
            </a:r>
            <a:r>
              <a:rPr kumimoji="0" lang="en-GB"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subregional</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seas for multiple/cumulative pressures</a:t>
            </a:r>
            <a:endParaRPr kumimoji="0" lang="en-GB" sz="1600" b="0" i="0" u="none" strike="noStrike" cap="none" normalizeH="0" baseline="0" dirty="0" smtClean="0">
              <a:ln>
                <a:noFill/>
              </a:ln>
              <a:solidFill>
                <a:schemeClr val="tx1"/>
              </a:solidFill>
              <a:effectLst/>
              <a:latin typeface="Arial" pitchFamily="34" charset="0"/>
            </a:endParaRPr>
          </a:p>
        </p:txBody>
      </p:sp>
      <p:sp>
        <p:nvSpPr>
          <p:cNvPr id="4099" name="AutoShape 3" descr="data:image/jpeg;base64,/9j/4AAQSkZJRgABAQAAAQABAAD/2wCEAAkGBhQSERUUExMWFRUWGBgYGBcYFxcYGBcYHBUVFxcYGBwXHSYeGB0jHBUXHy8gIycpLCwsFx4xNTAqNSYrLCkBCQoKDgwOGg8PGjAkHyUsKi0sLCosLCwsLCktLCwqLCwsLCwsLCwpLCwsLCwsLDQsLC0sLCwsLCwsLCwsLCwsLP/AABEIAMIBBAMBIgACEQEDEQH/xAAbAAACAgMBAAAAAAAAAAAAAAAEBQMGAAECB//EAEoQAAIBAgQDBQUDCAcHAwUAAAECEQADBBIhMQVBUQYTImFxMoGRobFCwfAUI1JicoLR4QcVM7KzwvEWNFNjc5Kig9LiJTVDdHX/xAAbAQABBQEBAAAAAAAAAAAAAAACAAEDBAUGB//EADQRAAEDAwIDBQcEAgMAAAAAAAEAAhEDBCESMQVBURMiYXHwFDKBkaGxwSNC0eEGchUkUv/aAAwDAQACEQMRAD8A8/feoXphg8nfW1uIHV3RCCzqQGdQSpRgZgnfTyovj74fC46/ZGFW7atXCgDXb4uMBEwweAf3Y8q39UGIVOJSECoL6wdtOlPO1nDEwt9BZLNZvWbWIt5yM4S4CQrRuQQRPpUPZXD28RjbNm9bzpduJbPidSsmCVKsNfUEU+sadQT6cpE9s6Drt6V1ew0RRnHQqYm4ttAiW3dAAztIV2AJLsdSBygeQreGysru8rbSAxEZizTkRJ0zHKxk7BWOsAFw4RKcgzhK7Y1E0Y9wAUdw/jmERoucOR06i/fW7HXNmyE/uAelMu1PZ+zbsWsZg7jXcJdYpDgd7YugSbVyNDpJB8uehI9oAYIhOWqqFjBmuUaKlt4kKZZA4E+FiwB06oQfnVp7ecNw+BxxsWsMrIEtt47l4sc6BiJW4I36fGk58ODYTgSFUyxqF6s2P4DauYI43CZ1W24TEWHbObRb2HR4Ba2x01Eg8zvVaRgCCQGAIJBmD5GCD8DTteHDCfTCjLVsKatPa7h+Hs4bBPashWxNjvXOe62UhyuVAzRGh9rMfOq9gsQisC9sXFG6kssjyKkEHp9+1Mx4cJhIiEKTWE1Zf6QeC2sNilGHWMPctW7tlszMXtushmLE6ghhpA02qLhVuwuCvXb1hXuC4luyS91ZYhmuZgrgFURRtGrrJO1N2gLQ4c0oVfNYoroLrVv4xg8Nb4dg8UmFXvL731cG5fyDumAGUd5ImdZJpPfpjG6QyqcwitTTy5xTDPhrqDCpavHIVuK91yQHGZQtxmC6azPKOdJ7DhWBKhwNSpLAN5HKQfgRTtcTOElyE0rmrp2twuFwjYXu8KrC/hbOIYPdv6NczSqlbghRGkyfWguP8HsDC4fGYfMiX2uW3tOwc27luJytALIQwIkSPPkDaodGN08Kszy5VgNFcNwXe3MpJChXdiBJCIjO0DmYUx5xTLCcZwgMPgFa3zZb14Xx5583dk+XdgelG58cpSCSAVsGj+0Nu2uKvraXLbW4yoJnwqcqyeZIEnzJp52J4Zh76YsXrOY2MNdxCsHuKWZCsIwDRl15AHzpnPAbqhPHJVRmmtCpHcFicoUHZQSQPIZiTHqTTzE8VwpFpUwaFgllblzvLwzvkQOcisACDInmRPOnc6IwlCQs871k1dO1VjB4DiN2x+Ri9atsglr15XIKIzSVaOZ5VU8e6tfuFAMhuOVABC5c5KgDQgRGlMx+vkkRCgAnapLbEH5Vacfwmxd4YMVhbOS5auZMUue4xtz/AGboGb+zbY5pIPPQ0ttdxbwea7YV791j3Rz3RFsSHuOFcA+LwqAB7DkzAlhVB5c4TQhcPdKrAj41lC2YjU1lSodIT/DNN+1/1bf+ItOO1uNwycVxZvYa5cUX3DZb4UE8zlybeWYetJ7N9Ld5LlxXYW2V8qFRmKuGAJaYGnQ1vjPGsPicVexFy3fHeuXNtXtxJ3GcqSPXKagcCXA5iOSZuyn7fYB7eIt3Wvd9bxFhLtlygQraIhbeRfCmWIgafOhuwk/1nguhxFr+8KG7R8euYu4rOq21S2tu1aWctu0o8KidT1JOpJ91b7O8eTDYi1fdHc2WV1RSqhiDPiJBgegog0ilB3hPzUHGVBxmIn/jXf8AEanOF4R3vB8Q1sS+HxNu7cHPumtNbDegafdNI+KY+3cxD3UV1Fxmcq5U5WZmYgFQJGvMTRHZ3tZewN/vrJVpUpctuJt3EO6OPxHvIKLXGmI3wn/ck01YOF47Lw3HWifC74UoD/xRcYkjzNtX+ArXEsfw26S6YfE4djqbSXLT2p6IXUMo9xjpSjGY7OoRE7u0pJCzmJYwC7tAzMQAJgADYDmp7QRCfZDcj6H6VeP6X/8A7q//AEbH+EKpWFKZvzmbLrOSM22kZtKsvantLYx+KOIe3etEqi5FNt9EUKPEYiY6Gk4HtAY6puSN7I+HhnF2b2DasoPO41w5AOp51SDTvinaDvLCYe1b7nDIxfJmzvcuER3l14Gdo0AAAA2HOkyEFhmmJExBMc4nSaJjSCXHmlKtXbj/AHThX/6Z/wAZ6qIqy9oO0NjE2cNbS3dRsNaFpSzIwdcxYloAKnU7TSC4mlNQBDcpOOVbbx/KuDKd7vD7mU9Thrx8J/duCPIGq5xRsot2Nu6BLD/mvBefMAIn/p0T2Y7SHB3LhKC6l2zctPbOzSJQn9lwp9AaTs5ZiWMkkknqSZJoWtIcRy3SOy1V44lctrwXhue2bk3cZEOUjxpOwM/yqnqPhVh4p2jw1zCYbCi1fC4ZrrB89vM/eMCZGUgRHWnrNJ045pNO6X47iWHbC5LVjubouoSTce53ii3dH2gAuUsNt8w6Un0jzp6+NwQwt1LNrEC++QZ7j22QKHDMAFVSpMb67RSO0FzDPOXnliY8p0pU9jg/FIr1LinZ6zjLmEsszjEDheGexbDKq3iq3C1ssynKxAkaQYNee8X4o9wW7RTurdjMqWtZVi03C5bVnJGpMbAAACKbdou1dvEPhrllbti7hrVq1bOdGEWpKvIAKtr5jSue1faLD44i/wBw9rFMB3xVk7h3G9wLlzBmG4ka9dZgoscCNQx9kRIS7s9xC5ZxC3rKK7W1dmRwCj28jC6rDmpQsCKtSdo+CXx+f4Zew5OhfD3iwXzCsQPdlNVjsvxa1h7zXb1rvl7q4nd5sgbOuQgsNVGVmMgTMVJi3wHtWreKM7W7j2so8i6DMw9ACeo3o6jZfsfMJDZCdo+Grh8Tcs237y2pBR4jMjKroT0OVhPnVg/o7Xw8R/8A52I+qVVcZdLuXYyzGT09B0A2innZbtHZwiYgPbu3GxFh8O2UooRXKnMJBLN4dtBRVA7s43KQ3VbFd2faX9ofUV1fZJOScs6ZozRymNJ9Kk4fcth5u5yo18GWSQQQPFoB561KfdTK0f0st/8AV8X+0n+Fbqng0/7a9oLWOxT4lEuW3ukFkYqyiEVfCwg/Z5iq/Q0ZDACkd1cf6LsSTxG3YOtrFB7F5Ds9tkY/EEAg8qruOxRe85YDQ5VA2VF8KKPIKAPdTHsdx23gsVbxLo9w2jmVFKqCSrKczHUbzoKVcQuI11mtZwpJMPlkEkkjw6EeelCG/qkxyS5QpxlrKET1rdTJtK9Sv9m8O2mQ/wDc1Av2bwqk+EmBJMtqPjVixduPOlL3SBA0BMEkae6ixGFg031HHLj80m/qGwp1tlpE+2dBQmI4FaAMJv8ArNp86dsJ2hsh06tP3UsuOJ8UxrMdelRklaFMnqur/ZXDrazQc0TOY/SaU/1bYA1Q7fpHfrTBsJcy6ho391Cm9IPMc/TypyZRM1AZdKBbhKDdenM7fdTFeCWCNFJ/eNQqTDEHw6b71p7jIQA3wpZUhJPNcY7g1lYAB+JgUL/V9sHYnTqaNVy4y7iZ/wBay7gWAncczTgpAnqhsNwdG5H4mpL/AGdVRmAPxNMOE3FGh+emlE8RxYCwpBLaU0mUJc6YCrlvhixmjQeZ1rk4VD9kxzgmmnD8A91sg0HP0ou5w62sqt4GdDAMfGIoX1mU/fICnZTqVJ0AmOgKQpg7IYyCy8tTNRfkCHZSJOmv31ZMdw9EsmRrGnmfKlNm2XKpmAAE/wAqMEESopKjPChIEe+TUF3hiqdRt5mrP2eFpXIujOsQd5X9ZY5jp6054j2UVULHxIwlLw1U9AxHsnzOh8tqoVOIU6VcUKmJGCdj4eastt3vpdowz1HNef4fCID7GaeUkVG2FQk6Ry3NWW32ZuOdNgNxUA4E2YKw0HPmav6huq8mYS7EcIsi3I9rTmdais8JQ6ZWzeRPzqwYfs+ob86wVBzJj/Wub/E7djMLIzT9ojQegO/vqrWu6dIZOenNWKVvVqeXU7ILE8Hw9lQbinMRouYyfM9KVoLbH2co9TRmH4e+IfM5hZ1Y/jU+VXDA3LNgZLSKdPE5AJPrPLy2rKJuLsktMDz9StNr6NpGoT5iT/Q+qqlvg9vdlLLzIJDDz03obHcDRDAGm8ydRyNWm5hV7wZBCXFzZRspmGA8tj76FxnD81kmQMhI9w1A+dDw66qiu63qmYVviltRNuy6o4B3CqqcNUz4SfQmKn/IrAT2Tm5+I0fgceqplI/nQNx9SSN+VdATG65xrXPMBQNwxRGm+vtGp8Jwm0xOafiRXa2pUEdK3btjKSWgjYUgQRhO9r27qF+GW8xCgkToZNNB2VtEGJkDrQAuREb+fWi7OLcyBpmGtOoSXciocPgcOFGZGJ6hjWUQMMy6FK3Qol6FjnlivPcUpvYwbAToYnQetFY/EeItl8O1LOIYtdQoB0G/WdhRDuthZVNgJ2XNrABkLZoIXQg6/wAqUi6oyGDo2pO1TYgOsZtM3zqJg7AWyBIPrQK+wbyZR2J4iCWgyCNB/Ck4HUaeQ3p5guzxMd5CgsFDEwJPLXyB+FHjD4e3cKFy621zsUAOpOg1gbAkn0qvWuqdL33JDS3AVVTBE8t/wKwcP01EH8TVgftHZGHe6tg5mcrbBMwoGhIA33JO2ooriWJwq2bSJnOIuZVLXMqrmJAZ4BJCgk6dBVX/AJOlMItRVUwkKSp260Xi8WoQjnTni3Z62rIlu4t539kIQSYGrGPZA3M0mx/Z10gHfkPrV2nWZUyClIO6RF9zrM70dh+HF9SYJoLEWyhKnQzTTAcXWBmnT51YMxhGfBd45msWMoPjuHL+6NW+4Uz7PcIKWFvZ85Ykm0RqUBiVPXQmDuKg4jh++ZSBoqE/P+VZf4gbAtg7ZF92grnqtEXlw+k7YBbtC4NnQa9oyVaeJdlrdyyL9jxWzqyDdepUeXNfKqPjuDEHw+zup6j1q1dm+15tuWAJRv7RP86/rdRz9asPEcBae2cRYy3LZ1ZBuCSASnQydVPyrOo3tbhL/Z7mXM/a78H19E1Sky9Othgn1nx8efmvOMNhhbVSd+c7xTTg/axrJItvAJMqwzI3qvI+Yj3097UJbxTTZK+BFXKfCw9oxBg6aVSv6gca6eWu3rW1Qq0eJWwdXaM8jyVCpRq21SGyrevHLL6nCKCedq6bc+7QUHicZaO1i701vA/5qAwnA3YxqepUE+7wg0wxWCVPaVwv7B+NZrrCxYdIqkeGv8SrbK91/wCPolN+wWPhREnq2Yx7poF7VpNSe8b4KD6c6muoSSbbzA85j0pdb4azECDJrTtuH2zRqBn4yoKt1XmHCD9fqpsbxfOFVQFjTTYUPh2cmASUnWPvo4YJEHjOs6ga/Tb31JhMfaQkBGIO4kD7qsPvbekIn5IGWVeqZjfr/asvBcEHdY2VJ182P8KQ8cbwmDoSx9ZOnyAq38Jx6HCX7yDKTFtVO40CKfPWTVF41dBeF1C6eWlYXCya97WuOQwPXwWzfSy2p2w9eiUCzIwUKIM0Hxi6LYyDVhuenl+NqlvYpbYP6R9nyPX8eVJ2BuEASSx9SST99blasQQAqVKiGMInKzBlspOsDSehOv8AGnGQsFMSSAahu4UWVa3IZ8wkjUCB4oPPXSfKp8Jj84gRnAiOo2kUqNXvxKK4ttNEdd1yGWDmnNyqbCXlX2tQddOXShryGdQZPOmNrDKBHUb1oFYhwjv64HIE1lKcPiCBAE671lDCWgK7YzFMBpqGJUHy8hUY4SCBrIiD1+ND3UBAGcFiSSCfZ0mu8Li7jAWwAJ0nnrTz1VHQQO5jqgFwZdspLNBIB6Dyp5bw1rBgNdgs32Ty8JaW9w232o1MMMKIADXiNyNE8/Nv5VWeIM13EomTvAmYuGMTKgkknnBETzNc/f8AEwxxpUjkbnp/asDvIjG4u7i3sXLZGUSwBMKpByxA5x9aCxVjxNlJzXGIuA+yq+cbAbb9aIs4W2iBELI8EncSesHZh/LatvcCsGJGogkrIB6nTT3nzrnDVc507+e5SMbBE4KwQqMiBFnUREgg6xy1A+Nbfh6d49wqMy7Eztl2j41xhsaXeAZCaHfy12A6/Kmt1Brpvv8ASodbmuyhISjB4a9Yc3luF77SFhjbXLoSD5aDTnR1niYtW3OKU3MVdYBGDLBnKFtgGMigmSdfOi2icx+yCB8p+gpTfwSxmKK1550MkT9wE/StGlcupnU3dDJ5oXtD2euWrk3F8XOB4fQeVVi4IuaVduFDPdP5a+VRbPdDMWCEECWEztoCAYoRuEJcJa2pZJgPBgxvHWuksb8VRpdupgYTHsvaV0uHeLf/ALqqvHNYmSRA8oAps+OXB5gJZiIygwNeTRv6UPYx7XpPdoRzEEH3Gazqdana3lWq4yHR8IEFdJ7HWubdjWDIkxzPrxVesYgqAQxBmrhwjHLeQAlrbkpLqYnxAeIbN76q3GcEFaV2Ov8AI+dGcDUgwSQI+HStu7otuaBA5jH4WRQqG3rAu5HIV9wd25a70P3F5VYGbikEyojaRyNbt9r7STGGw4I6H6eClhc3ROpIAW6o302dRz5+4mgb3Bkb2SZ6BWn36Vx9nY2NRh9pw4YImPot6+fWa4GiJaeYkqxP29uOIRLajyDN/ChPyY4qWe+45khVCj1k1rhvZ9wozAJ5uf8AKPvNR8Ux1mwmS1N+8dtsiH9IjbTlUdR3DaJ0WzdTuuYHxKht6dVz+/8AIZP9KtcSvrZuRbcXDbMh4gHQEg9ehprxC+pPUkewghR5GNT6saU4Lg5e4TcMhZd4+hPmfvqXF3nc5EAC/qj69fU1dtLR9yO66G845q1xKuKJaCMx8fmubmBkjO4QH7KwTH0Hzp9i+z2Ct4QuguNfYhbZL6ZyRrAABAEk+lLeC8CzSXBZ+kxA6sdlHmaMW6FJunxBAVtKNieZUeZjXn79DvaltasNKn3n+t1DYsq1Hdo/DR8z+VDiLotkWh7Nu3LebGAJ92Y1UcchcsV0G5p1xHF92CD4nYlnP6x5DyG1V/E3NAmYDNqTroOQP45Vo2VD2S2AducnzSrVPaa5I22CX38M5TvCjFJjNHhnpNR4DEsniXQg6HmPOiuISjGylwssqdD4S0bgeUkVq9hCuUcyoMes71P25IyFH7L35advujsBiWVCVt5idCSJAA5UE6sGDqMpBmuluX7SyMwU+WhqBrzHXlzFQAEnurRfUbo0vB8f5TTEYrvFDREbjzqMBtATvtQeHcqZJlTv6fyo65h1AktrWrbVdbYO6528t+zdI2WxbI+0KyubREag1lWVRVwsoC0sIPtErvHpT3huH7kd4bbeKcjECJ3GY+mseVKsFhUZgBIneOfQEmnPGcS6qLbIE7tYADBpzAGTGxiNOVY3FLo29DumHHAVWJKAuXmIe5uQCZPkCfn99VrhNq8zXXzABhnlp8UnSCNtBB32GlPsVg2eyyghRlI10G0UiwOGVLJBdc5YnR+UADYwdia42me67qYUrdlJ35MAsBcGwOzenKsXEAk6EH7acx+ss7xQt6w+Xx2u8XkyHxAfQ+mlANiToAxePZkZbyeQn2x5T8KsNph23r14ptHRWfDXgX01mAT1B2I+lMu9mD6fQfxpXwLDhlzkgzMxyPPQ6rqAcp2Ips3LT8TVR8B0ISIW1On43rCP0YzdTsPWuNeX45fxPvrTXRtBn9Ean+VStaSEEpdisDbYwVN1+Z23/SI9keVO7fHL96ytm0iWkw9tVa4FhoHhCqDoD4TqByJpcwu7AJZXzgt8BoPeTUvBUY31si/AuuFd5EhNT4tIGxAnm3nUgfVbim6CfFT0HBrxqEjokti1nvZnRHAPsElc3nOsj60/4hxBCbJay1sKSpgBlykTpl13XpQHbLsn3bl7LBx+q35wfPxe6q7huP35W1nzDMPaGoPn8aKpSqhun5g/g5XeWtxTe0Fu/gU+x3DbV9bndXFJVpCzBIIB2aDvNK0wDpEqQNz51aeDYlla4LuHW8IUkoVMe1uHgzTJcZw5vbsvaP7Lr810q5bcZq29IMNIuaOYMrLvbBlWqXyQT4f2qXYuOXnxKR7JGhHv+41YMGt8we9b/sE/WnNvA8Oc+DElT/1SP71FN2dw5H+93GHTvAR8BFVrni9nXzUomfEIaNuacNL8eRSe5ZTRWZr107KzeFfNwsADyOprrjXAlw1rOxzM32gvhHw0UCpsFw0M2W0NOtK+02EvrnsXLzd2AHRREEEazG8EHesd1YVXhre63otyBRIFNwnxS/A3ntsyLbVxcic0jaYgg+dOf6ot2RnxV5LQP/47etxvLmR60swPFMNkXvCTIAImNRoRp6VWrVhrrsVDMmYweonQsx8vfV+kbh47NpLR4DdVrmpRe4ubk+W3z2VlxnHe+Bs4dBZsD2p3bzuNz65R75oPFY9bYBEkfZJGrn9LyUch76X3sYLYC6MRso0Qev6VI8dxlrjSTqOVb/DeD6XCpUERsPHqVh3N9+1p9flEYrEm42Y9eVI8dfJc0zS6G9rc9PuoZsCZ0Gp51vvptM61ExzoApqDB+A5iNuX8aIvcSDa7sd9I8gPQCpMTw8oo1B/GxpbdAqsKLSFf7d9IaW/P8o1LVy6PAZ/Vn6TvUL2GUlW0POpbbwkjePxtUCYjPodD15VTg5I5K44s7uo5I+C5CSYmKOQzaU9JX4fyIoZm8OWAdZmNaIwIJttHJvqP5VdoO78jmFmV2dwtPJdozHn8KytBfPL5VlaaxV6bwTBuzAzBkawD79ah7QFle4C/eEPBeImDG0mNo35U84WJgKY09oQY0310qsdpUFt7yBy+V9XaMxJ1JOUAbk7CuX46wdwjr6wqFJ5fPmt47AtctGLmQFdTE6c6W38VbuYdCFZkUBcwUgSoyneCKOtfn7Ih8oK6keYjnS3Av3YuYa0RcKePURvoQIPkPjXPAY8QVMw4S9e4nw9+p/U/wBaldUceL8pf9qyjfP2h7jRYS6BL3Vsr5ATReDwqEZ2zMo+3eYkH9lCY95ozUAz6+yOUZwm8DbAE6Dnmn3hiW+JoomhAmU+HQHWNB7yAAFEakmT0ipxd/HuB19xHz6VUO8oCFKSPT0pLc4kcxX88B0t21E/vMSSfOmV9/Cdfr59Neu3Sqiy5nkhGnYtpPpcSJ94mtK3ALcqMDKeLaU6nDYhz1uN9xMUdYQkMEtG2YA+yB15T1pZhbYXRjftfvlk9xH3ij1cBW/PNBUnNAMDaZjlNBUyYSTDtQ9u1/u58A5z4j65tTSnDLbxBUuo7wMkOujauAZ66TvR3aFVNm2O7NoZBl01cROZpMyd5PWlnArca9GX++K3dHa2JLhkAxiFscNqFlw0DYkKxdocF+Ts6ox8VtSSdzqa8/HFrguHWAPPevQ+3i5rmn/CH1/nXld5CGMjSpf8eAdZNJ3z91PxN7jWknkPsnOE44WMNqPOD9atHCsGt5Mvcg3G0XLK/vEqRoN/hVZ7O8GNx5KnlHUnkB5163wzAJgrJuXPbI1j5Ivv+dVeP3VK3YKbBLzsFJw8PnW7bkOp9boTD5OGWRnYv0G7HmQOvOqV2u7Tvi8josBDEjfK2kE+sVZxxBXuF7kNcYEATpbWPZX7zz9Kq/ZzDZsLiBGy5h7iD91c66wdZtbXrjvH84/K1W1W1jLckbn+FWb/AA17ZOYb6ifP8fOnXHuJNcVMgyrAIjQAEbQKddqMEDZt3I5AH36VW7F78yQd1JHuOo++tngtyKrwT4hV+I0tNKW9VXb+cSd5qGT/AN29F43FACJmhkw401rtAucCmOEyrmHLnXfD7pZtxPI0L3jarn0rYYNAXw9TTQikpri7hQeIg0C1kMZUgHzofFSp1M1NhsEWXMTE7VE6mCMqenXNNRnhTk6AH0j7jULYcrpRH5Q1to6c6LxJDqG5xr7tjULmaVbpva/bdB4C+9u54PaYFdp3Gu/lRXAn0uqegPzIP1qDE4q4GS6DlI0VhpqunxiK7s4Z0uuLmjlcxg7zDcqqsGl0DqrD+8M8wp7zievnWqHJ6TFZWksjSvRsJjCjG2TKghRBIJ6wRtUPanh9m1eW3akC5aDMCxYh8zA6sSdgpj+NAflKqwyg+FuupHWmfGrmF/JGPdj8pzKUK5mc6jOCZkgqTp1APKsbilEPp6sSOfPyVBrYMdfuq/w2GDWZKQdBzAOo2qW9asYS4pVmL3WyliZIB3O0bgTNKcfiMjrft6qd6Z2u4Yd/cBaNRvA+Fcw4EZMweQ69EQx8fupcRhltNmuk3X+yu58gBypjhVYlWuaufZX7KDr5kdTQPCOKBkvXCoKK8q+uoMbyOUxPSjbBNsZ3Ia5dIVQNo+yo8okk+tVn6tjv6+XinhHXUnTl9agZfmfqWn5tRcjboPrz+tcPa+lV2HkhOFX8c7NCLqSJjMBmEgPqYiCMwPrRAtQciqWIjNIHinWTAAJ3/Ew3t4Ty13Bip1sAa/gVoNdiAotxlLreHZdF0/VOo93T3VEMOuVgyGbhjKJ8RJAAHIepjemGJUaBhvoDynlPSuuHWSb475slpUYwCQbj7KsxoNzvrEUzWlzk7RmFrtTduE/nltq0AQhJAjl0+FKOH4kBWA1Ig+kMD91DdpOJSxVTlUHzJ9061FwLMZUDKrAiTuZFdoKBFsafhHXkr1q/RVa93Ig/VWztHd7xxG5tH5Mp/jVMt8HLPrp1n608w/E4uW3fUISrjmAQVb4b+6sxXG7He/mx4BrJ3Yjy5Dyrn+G3gtLQsIlwJwum4lw8vrtdPdgZ/hW/snwRbFvvrmkDSfsjmx8z9KRdpu03eEtMBZyL0H6R8z8h6mgeL9rS6jNog1C9ehPl0FU/HY0vz31p+EcNqVqxvrrLjsOnj/Czr2u2mOyp+XkOn8qwcOxjFXY7hWP/AImm/ZK3GFvn9Rv7tVfhZIs3dvZb6VY+B3suCv8A7JHxgffQf5JPdaPD7qzwkfpOPimHGiDgR+zVIw9gut0CB7Jk/vVauPYiMIq/q/WqjbuBbdwkkSQNPIE/fWfwFsVB/sVf4gf+u5V3FKVcjQ1vviogjlpWrrZjA6713cwrida9EXIKHujGbT0510rSdNIFcG80RWrSLrmJB5UkSk7zNo3uomxjWRYI05TWuG2ftRNMmw2bQCT0pihlLLH519dNOVNLVkAED8dflNLDbZLsKDJ5DWdxp12oqzijmgiDsR/pQVBhT0CQ8IfGcOcWxdIPdliqnlmAEj11FE4nh7WL6KXS5ntK8q2YeJD4T0IIII8qiu2XdXEnKsvE6TtPryoviHD7dp8Kbb5zcsC48EHK5DgrptoBoetZ7h3lqhBtcI00rKwc6ytALKdurXdcqzMw1O5jnP30w7O8c7lg20GZ5+lB4vE5sqmYzcuk86Y3+HoBm0Chd55+lBp1DCz3OAABS/j/AA+873sUMNlw1w5iFIOTQS7KNUDGTOwJ1iqouJNhsjHNabboKt2E4rmXI7P3Z0dQcodf0SRqAegiheL8FUQMELl4NLPYK5+6A/RbcjcBTr5mucurTsiTuCpRut4jihZFt2YloAO6j1ogqMOLHsuECoRzXM0Zx7yBVQCNZcG3mUje28gg9BNd4XjA77vLi66wCee+nXUVkm2x3dvqUtPRXiziIW9dOskwJ2C+ED5T76YG8JX9YH5R/GqNZ7SC4zF0yhpU5CZO5J18JiPnFNMJxe2UBNwQnsl0iJ5MI+BFV32zhuEBBCtKXRG85NwN9p+laOLEiNVIBkcp20pE3GbQ8TPkYx7ILK0aAyNxEelF2bj3B7ARAsi6HyjyygjMfQiPdU1KkTyUZk7KcHvHFghyznwgDYcyW2AXeSdBFR8Q4kmGsCwCuYEkvOZnJMklvl7qHvcaUKFRmLgHNcZtSecAQoHkB8ao/E8UzXCTG9btjw5ziKj8DopWthN7+IDsTMmpMNicp3qvW8SVHv8AjU5x0zXRaMQEcJ/iryXSWzFGOmmoY9Y5etDXhasx4s77wdh7udJWx0Dw79aGF2WlqrGwol+styrYva4YGasI+5fa68FgJO5Og6k+XOuMYgUqQ6tO0HX3jl/I1yolYA8yfKgguYmrgEYCqyrRhMqo6K2fwEkjaSDp9Ke4PTCMP0mRf/IH/KarHBrZCXJ6AfFlH8auGFw/5uwn6TFj6KP/AJVw/wDkD/1gOn4yuo4S39AnxQnai5CovQD5CarWNbJZT9bM3x0HyFOu0Lm5dyjckKPUn/She1NtRCj2VAX3ARPyqfgFCYeeX3Kbi9XTTDOv4VUway1M7Nz7LfjypSCBrOo2rp77kSffXYrmVq4wDtpNctuTBIrLLwfI1jkqCPPbpSRIvh+JyeE6A7UwOPy6q0SOW8fgUqtWVymZLRpXFmyCJmlEoVJise73M5Y5ogT0jLHpBj31vD2WzTEc67wFiSZ1imBt60x2hE10FZduAWr6k5WOQqOuskfAz7qhODsocMbV0uXtlroII7t/GMvnpBmpMeqFgGMSv3GPnQHD5DAR9kk+uo++s5w7wW0DKIRwJkc6yiLVy3Gu9bq6slxyrZibNxluFEGVtuu9IsTOq5jC8ido3qx2+2GFC/2kEfqt/Cq5/tFYNws0aydjAPwoiFQol+ZbCkXFqQSYJgRHP+dawPGWtyZyldY5k0qxHFrRYssCfI6elDX8ehMk677Gm0g7qxpVqbidi8rd9ZW7cbXOzMHzRA8YMwOm3lQd3s5Za0oTEO1wxIZV7sa6n9IAD1J8uVdGPSPa+RrtOLJpJIEagTVKpYUnGRhPDgrJb7H2gwjFDLrJ7rUHSIBeDz1kbV1f4VhLEZ3uXRyHhRfgon51WbPHgsjly3qG7xfOwn2aFvDqUQc/FKHKzL2gtWzFiyisTAMFm/7mk0DxPily4CS5J5iaR3sepjKTIO9cPxCRG01ap29Kn7oS0lMLHEDbXN4WJOoMyR0EbDXX3dKht4yHJCKzHY6wu/sjYRp8KDR0J1JGvSt2cSqsYOnWOVT4TwUQ5DGJMefNuZmo7ts6HlUL3wWJB09OVbbFA6EyBt5UWoJoKlvII3roWhA11ihBcXrXS4obUtYTaSpGuETBreHUk6VirbiS2voa6w+JVW3kT508800K0cLwpFsKd3ca+g/iRVyKhGY8rVsKP2m8R+RFVnhPGLLXbeZoVRr4Tufd6Uw4h2osZWObdmc+E6mTkXboBXnHF+0r3RDQY229eK7Sx0U6DGkidylpuDvWdjHdif322Hu/y0h4txXPIBkmt8Q4wpt5VMsxLMYO55fD6mk1q+uYT99dlwu37GgNW65/idbtq5jYYCkOFYiYrFVmOUxrTFeJ24An5GluNvoT4T8jWpPVZoBWYhohYEgxI51u1dy+0JO+vOh1vBSDNd3sYGIJFNICeCulgyZgVq3bny8q5N9Cw6V3ibtvTJI+NKQlBROAvgEijxcpEXUDQyfSpsPivP60jCQaZTzFpbyuTJuC2vdgc2zrv5ZS3yoS2SSWPNATp9pjJ+lT38VbFssrkXVK5RB88xJ5Rp8aC/LR3XiOsmBHIfzJqlEvWySGsOVsGKyo0xduOdbq3IWQZQ19Yod1iibpLaxoTsBXL4crBI0IBE8wwJBA3jwmikIgusFhkcXCxcFFL+GNQGRY1G/iOvlU2L4MQxNtGKZQZJBI/NqxmNjrMVBgbLs2VSyhgFcgfYZ0U77iWXT0rL2KvAshuOVkr5EDKNvRV+AqBxdrwUY2XKcJuModUJUzBkcpnn+qfhU1jgj5HLIZyg24ZdTnt8gdRleZ21BoaxfuqAqO6jNMSQubQT0nYTU35RiEjxuNBEHWDDiI1jwKemgqNxdO4TreM4V+euJaBIVUIHtE5u6ESN/Fc+lawnC2YXQVJdMqBcwBzsxHPeIOg61GmIvFswZpchMx2JBSFPoQmnkK3fuXLV24EdyQ+rRBZkacx32OtDLhiUlPc4aqYfOQRc0PtAiCUKmI5q4O9R2+FkWrlx1IygZRIHiJUa89AwMfrChrmPuuuVnYrppy0Aj4BR8Ky7jbpBDM0GAQZg5Yge6B8BSl0RKS7HCbpUNk8JEgyux8pnkfgehqVeBXfFKwV5SCT4GcZQDLAhDqNKjt8RvqBldxEARIiJAj5/OpxxbEXFW2GYkBmB+1AtsGg8hkBGnJQOVMS5JawPC2LS6+CGkhl0bunddiea6/DSt8P4Qbltm0JKnIMwBzC7YTxTyIukDXeoTxW9t3j+Ikx1JEE+/auUxF634VLpBJiCIMqT80Q/uikdUbpl0eD3YBCyIU8p1CmAJk+2NqjxnDntgMy+EmAwIKnQNoRodCNqlt8UvoynO0giAZjTLp/wCK/Ku+K942QsWbvAXjLEMXdWGm58JM76mlqcMFKEFmqawkn0ofuTEwY6wYphw3QjSNYkgxP4FFcVy2kXDdHQY01Bq2TvheAIGY86A4wwD5BsNTTgsyas0j5VWsXfBZiedc5ZsNavLloueQHPQZuzNRs1Y++lcxXUucdlleK77ypERd2b0A3Pv2FQzrUy5CrSTm+yB99MSSN0oXVu2hHieD6E/jlXV20kHLcJI5ZCJ986Vuxh7ZU5nIb0kfzO/yrTJbA0ck/swD89KUZykha0DW23rCKZOtUVgt/ShqY2bcL5miGApKbZcuLx1Eazv6zt9KjxT6xUzkLr8P40C7UzOqkqmMIq0mm1ZUSbb1lHqVdOrXGbllEVNCC5JOoMtK5ROhHXeu7XGbvIrJgbHlniIPhjvDt0FCjDhyRJHu9TWHAfrEe76+6kWM5hBJhaPH720qYga5jt3Ufa/5KH49aHxXEnuG3BIyDTX7U5iRHTQDoFUcql/qsHYkmd8tD38MbZkxvHQ02hk4RglH3O0WIlmJUlss+GPZIZdj1A+AoX/aG7r7Oog6HbI9vrp4XI+FBPe6E1FQOpM5BIEpnxDjpum22UKyMXJEgM5IJMT1HKNIHIVp+0V45tQM4IaJG8676aE/fNLCaYWOIqqqGtloUr7UTJadhvBj3VE5gAwE8rMLxi4iBFy5crIRG6t3kgwf+a2u+3Su8Vx269xLrEFkZmXTwy1xrraExqzn5dBUNniQttmtoB4QIJLCQ4YnxdQIiphxa2QVa0cpkxnOrEgjXfkOdIkD9qS6/wBpLoC5SZ8UySfaOmUzmAXcayCW1gxQ78auG4LhjMENvbTKVZSDrJ0c6zO3SubuJtssC0FIGjBjvI1PXTl50KUp205EwmlHpxtjdR3AYIzNljwkt7Wnn00HSKkudorrbGAJy7krJuHQk7/nWHw6ClOasmm0NSlMMTx27cupdYgshBXSBIMyQNzoBO8AdKIt9qbwYHwSCGHh5hrhkQdP7VttwYpPWA0tA2SlOrXae6i6Hxg2wP0QiW2t5cpPMEfDrrQt/jFxwoeCFnL7WksW5nzjXkBS+tzThjRmEpKYXuKOyBSTFB3WmoxWATSZSps9xsSiNRxEErZrZXnXNbJqTzQLoKIraZQDMluQ2G2/n/L4RgVqkTgJ0VbW3l1Yhp5LIiB59Zrm8luPCzE+awPjND1JlFINlJc1i1kVNasTtTgc04yYUljDSaLujX0rStlGh1+nn60LicRpApHvFWRFNq5xTz6VxbtSKimu0c0YhVSScoxLAisqC2+lZRYSyibu5qG5W6yjUQUVaHOsrKYowozWhWVlR80S0K3crKylyKZcVlZWVCnUg2rdZWVYGyEqJtq2NqysqDmnWNWLWVlLmksrmsrKApLZrFrKynG6S2u9Y9ZWUf7UlqtCsrKBOt1IKysqRm6RXFHWfZrKyn5KWl7y5uezQgrKymbslV3WCuqysogoVNa2rKyso06//9k="/>
          <p:cNvSpPr>
            <a:spLocks noChangeAspect="1" noChangeArrowheads="1"/>
          </p:cNvSpPr>
          <p:nvPr/>
        </p:nvSpPr>
        <p:spPr bwMode="auto">
          <a:xfrm>
            <a:off x="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101" name="Picture 5" descr="http://www.greencrossaustralia.org/media/9613098/03-ps101-1biodiversity-posters.jpg"/>
          <p:cNvPicPr>
            <a:picLocks noChangeAspect="1" noChangeArrowheads="1"/>
          </p:cNvPicPr>
          <p:nvPr/>
        </p:nvPicPr>
        <p:blipFill>
          <a:blip r:embed="rId4" cstate="print"/>
          <a:srcRect/>
          <a:stretch>
            <a:fillRect/>
          </a:stretch>
        </p:blipFill>
        <p:spPr bwMode="auto">
          <a:xfrm>
            <a:off x="7143768" y="928670"/>
            <a:ext cx="1785950" cy="1334999"/>
          </a:xfrm>
          <a:prstGeom prst="rect">
            <a:avLst/>
          </a:prstGeom>
          <a:noFill/>
        </p:spPr>
      </p:pic>
      <p:pic>
        <p:nvPicPr>
          <p:cNvPr id="4103" name="Picture 7" descr="http://www.enchantedlearning.com/subjects/foodchain/trophiclevels.GIF"/>
          <p:cNvPicPr>
            <a:picLocks noChangeAspect="1" noChangeArrowheads="1"/>
          </p:cNvPicPr>
          <p:nvPr/>
        </p:nvPicPr>
        <p:blipFill>
          <a:blip r:embed="rId5" cstate="print"/>
          <a:srcRect/>
          <a:stretch>
            <a:fillRect/>
          </a:stretch>
        </p:blipFill>
        <p:spPr bwMode="auto">
          <a:xfrm>
            <a:off x="6072198" y="2428868"/>
            <a:ext cx="2540452" cy="1462084"/>
          </a:xfrm>
          <a:prstGeom prst="rect">
            <a:avLst/>
          </a:prstGeom>
          <a:noFill/>
        </p:spPr>
      </p:pic>
      <p:pic>
        <p:nvPicPr>
          <p:cNvPr id="4105" name="Picture 9" descr="http://uwex.us/las3.jpg"/>
          <p:cNvPicPr>
            <a:picLocks noChangeAspect="1" noChangeArrowheads="1"/>
          </p:cNvPicPr>
          <p:nvPr/>
        </p:nvPicPr>
        <p:blipFill>
          <a:blip r:embed="rId6" cstate="print"/>
          <a:srcRect/>
          <a:stretch>
            <a:fillRect/>
          </a:stretch>
        </p:blipFill>
        <p:spPr bwMode="auto">
          <a:xfrm>
            <a:off x="6715140" y="4000504"/>
            <a:ext cx="2357454" cy="1273026"/>
          </a:xfrm>
          <a:prstGeom prst="rect">
            <a:avLst/>
          </a:prstGeom>
          <a:noFill/>
        </p:spPr>
      </p:pic>
      <p:pic>
        <p:nvPicPr>
          <p:cNvPr id="4107" name="Picture 11" descr="http://t1.gstatic.com/images?q=tbn:ANd9GcSpNvo3b134G-edJTSMd3p8LOr4SM6yUVaJ2NZBZLeSA2nqSfu5Iw"/>
          <p:cNvPicPr>
            <a:picLocks noChangeAspect="1" noChangeArrowheads="1"/>
          </p:cNvPicPr>
          <p:nvPr/>
        </p:nvPicPr>
        <p:blipFill>
          <a:blip r:embed="rId7" cstate="print"/>
          <a:srcRect/>
          <a:stretch>
            <a:fillRect/>
          </a:stretch>
        </p:blipFill>
        <p:spPr bwMode="auto">
          <a:xfrm>
            <a:off x="6143636" y="5500678"/>
            <a:ext cx="2047107" cy="1357322"/>
          </a:xfrm>
          <a:prstGeom prst="rect">
            <a:avLst/>
          </a:prstGeom>
          <a:noFill/>
        </p:spPr>
      </p:pic>
      <p:sp>
        <p:nvSpPr>
          <p:cNvPr id="12" name="CasellaDiTesto 11"/>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sp>
        <p:nvSpPr>
          <p:cNvPr id="8" name="CasellaDiTesto 7"/>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
        <p:nvSpPr>
          <p:cNvPr id="1025" name="Rectangle 1"/>
          <p:cNvSpPr>
            <a:spLocks noChangeArrowheads="1"/>
          </p:cNvSpPr>
          <p:nvPr/>
        </p:nvSpPr>
        <p:spPr bwMode="auto">
          <a:xfrm>
            <a:off x="1115616" y="1700808"/>
            <a:ext cx="7416824"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257175" algn="just" defTabSz="914400" rtl="0" eaLnBrk="1" fontAlgn="base" latinLnBrk="0" hangingPunct="1">
              <a:lnSpc>
                <a:spcPct val="100000"/>
              </a:lnSpc>
              <a:spcBef>
                <a:spcPct val="0"/>
              </a:spcBef>
              <a:spcAft>
                <a:spcPct val="0"/>
              </a:spcAft>
              <a:buClrTx/>
              <a:buSzTx/>
              <a:buFontTx/>
              <a:buAutoNum type="arabicParenR"/>
              <a:tabLst/>
            </a:pPr>
            <a:r>
              <a:rPr kumimoji="0" lang="en-GB" sz="16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Description of the </a:t>
            </a:r>
            <a:r>
              <a:rPr kumimoji="0" lang="en-GB" sz="1600" b="1" i="0" u="none" strike="noStrike" cap="none" normalizeH="0" baseline="0" dirty="0" smtClean="0">
                <a:ln>
                  <a:noFill/>
                </a:ln>
                <a:solidFill>
                  <a:srgbClr val="008080"/>
                </a:solidFill>
                <a:effectLst/>
                <a:latin typeface="Arial" pitchFamily="34" charset="0"/>
                <a:ea typeface="Times New Roman" pitchFamily="18" charset="0"/>
                <a:cs typeface="Times New Roman" pitchFamily="18" charset="0"/>
              </a:rPr>
              <a:t>quantitative level of pressure </a:t>
            </a:r>
            <a:r>
              <a:rPr kumimoji="0" lang="en-GB" sz="16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due to change of the thermal regime or salinity using parameters: volume, flow, dispersion. </a:t>
            </a:r>
          </a:p>
          <a:p>
            <a:pPr marL="342900" marR="0" lvl="0" indent="-257175" algn="just" defTabSz="914400" rtl="0" eaLnBrk="1" fontAlgn="base" latinLnBrk="0" hangingPunct="1">
              <a:lnSpc>
                <a:spcPct val="100000"/>
              </a:lnSpc>
              <a:spcBef>
                <a:spcPct val="0"/>
              </a:spcBef>
              <a:spcAft>
                <a:spcPct val="0"/>
              </a:spcAft>
              <a:buClrTx/>
              <a:buSzTx/>
              <a:tabLst/>
            </a:pPr>
            <a:endParaRPr lang="en-GB" sz="1600" b="1" dirty="0" smtClean="0">
              <a:solidFill>
                <a:srgbClr val="000000"/>
              </a:solidFill>
              <a:latin typeface="Arial" pitchFamily="34" charset="0"/>
              <a:ea typeface="Times New Roman" pitchFamily="18" charset="0"/>
              <a:cs typeface="Times New Roman" pitchFamily="18" charset="0"/>
            </a:endParaRPr>
          </a:p>
          <a:p>
            <a:pPr marL="342900" marR="0" lvl="0" indent="-257175" algn="just" defTabSz="914400" rtl="0" eaLnBrk="1" fontAlgn="base" latinLnBrk="0" hangingPunct="1">
              <a:lnSpc>
                <a:spcPct val="100000"/>
              </a:lnSpc>
              <a:spcBef>
                <a:spcPct val="0"/>
              </a:spcBef>
              <a:spcAft>
                <a:spcPct val="0"/>
              </a:spcAft>
              <a:buClrTx/>
              <a:buSzTx/>
              <a:tabLst/>
            </a:pPr>
            <a:r>
              <a:rPr kumimoji="0" lang="en-GB" sz="16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en-GB" sz="1600" b="1"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The tools for this study are models of hydrodynamics and coastal oceanography (</a:t>
            </a:r>
            <a:r>
              <a:rPr kumimoji="0" lang="en-GB" sz="1600" b="1" i="0" u="none" strike="noStrike" cap="none" normalizeH="0" baseline="0" dirty="0" err="1" smtClean="0">
                <a:ln>
                  <a:noFill/>
                </a:ln>
                <a:solidFill>
                  <a:srgbClr val="FF0000"/>
                </a:solidFill>
                <a:effectLst/>
                <a:latin typeface="Arial" pitchFamily="34" charset="0"/>
                <a:ea typeface="Times New Roman" pitchFamily="18" charset="0"/>
                <a:cs typeface="Times New Roman" pitchFamily="18" charset="0"/>
              </a:rPr>
              <a:t>MyOcean</a:t>
            </a:r>
            <a:r>
              <a:rPr kumimoji="0" lang="en-GB" sz="1600" b="1"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 and monitoring.</a:t>
            </a:r>
          </a:p>
          <a:p>
            <a:pPr marL="342900" marR="0" lvl="0" indent="-342900" algn="l" defTabSz="914400" rtl="0" eaLnBrk="1" fontAlgn="base" latinLnBrk="0" hangingPunct="1">
              <a:lnSpc>
                <a:spcPct val="100000"/>
              </a:lnSpc>
              <a:spcBef>
                <a:spcPct val="0"/>
              </a:spcBef>
              <a:spcAft>
                <a:spcPct val="0"/>
              </a:spcAft>
              <a:buClrTx/>
              <a:buSzTx/>
              <a:buFontTx/>
              <a:buAutoNum type="arabicParenR"/>
              <a:tabLst/>
            </a:pPr>
            <a:endParaRPr lang="en-GB" sz="1600" b="1" dirty="0" smtClean="0">
              <a:solidFill>
                <a:srgbClr val="000000"/>
              </a:solidFill>
              <a:latin typeface="Arial" pitchFamily="34" charset="0"/>
              <a:ea typeface="Times New Roman" pitchFamily="18" charset="0"/>
              <a:cs typeface="Times New Roman" pitchFamily="18" charset="0"/>
            </a:endParaRPr>
          </a:p>
          <a:p>
            <a:pPr marL="180975" marR="0" lvl="0" indent="-180975" algn="just" defTabSz="914400" rtl="0" eaLnBrk="1" fontAlgn="base" latinLnBrk="0" hangingPunct="1">
              <a:lnSpc>
                <a:spcPct val="100000"/>
              </a:lnSpc>
              <a:spcBef>
                <a:spcPct val="0"/>
              </a:spcBef>
              <a:spcAft>
                <a:spcPct val="0"/>
              </a:spcAft>
              <a:buClrTx/>
              <a:buSzTx/>
              <a:tabLst/>
            </a:pPr>
            <a:r>
              <a:rPr kumimoji="0" lang="en-GB" sz="16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r>
            <a:br>
              <a:rPr kumimoji="0" lang="en-GB" sz="16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br>
            <a:r>
              <a:rPr kumimoji="0" lang="en-GB" sz="16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2) Description of the </a:t>
            </a:r>
            <a:r>
              <a:rPr kumimoji="0" lang="en-GB" sz="1600" b="1" i="0" u="none" strike="noStrike" cap="none" normalizeH="0" baseline="0" dirty="0" smtClean="0">
                <a:ln>
                  <a:noFill/>
                </a:ln>
                <a:solidFill>
                  <a:srgbClr val="008080"/>
                </a:solidFill>
                <a:effectLst/>
                <a:latin typeface="Arial" pitchFamily="34" charset="0"/>
                <a:ea typeface="Times New Roman" pitchFamily="18" charset="0"/>
                <a:cs typeface="Times New Roman" pitchFamily="18" charset="0"/>
              </a:rPr>
              <a:t>quantitative level of impact </a:t>
            </a:r>
            <a:r>
              <a:rPr kumimoji="0" lang="en-GB" sz="16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due to changes in the thermal regime and salinity through the study of the alteration of community (</a:t>
            </a:r>
            <a:r>
              <a:rPr kumimoji="0" lang="en-GB" sz="1600" b="1"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eg</a:t>
            </a:r>
            <a:r>
              <a:rPr kumimoji="0" lang="en-GB" sz="16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species composition) and ecosystem functions. </a:t>
            </a:r>
          </a:p>
          <a:p>
            <a:pPr marL="180975" marR="0" lvl="0" indent="-180975" algn="just" defTabSz="914400" rtl="0" eaLnBrk="1" fontAlgn="base" latinLnBrk="0" hangingPunct="1">
              <a:lnSpc>
                <a:spcPct val="100000"/>
              </a:lnSpc>
              <a:spcBef>
                <a:spcPct val="0"/>
              </a:spcBef>
              <a:spcAft>
                <a:spcPct val="0"/>
              </a:spcAft>
              <a:buClrTx/>
              <a:buSzTx/>
              <a:tabLst/>
            </a:pPr>
            <a:endParaRPr lang="en-GB" sz="1600" b="1" dirty="0" smtClean="0">
              <a:solidFill>
                <a:srgbClr val="000000"/>
              </a:solidFill>
              <a:latin typeface="Arial" pitchFamily="34" charset="0"/>
              <a:ea typeface="Times New Roman" pitchFamily="18" charset="0"/>
              <a:cs typeface="Times New Roman" pitchFamily="18" charset="0"/>
            </a:endParaRPr>
          </a:p>
          <a:p>
            <a:pPr marL="180975" marR="0" lvl="0" indent="-180975" algn="just" defTabSz="914400" rtl="0" eaLnBrk="1" fontAlgn="base" latinLnBrk="0" hangingPunct="1">
              <a:lnSpc>
                <a:spcPct val="100000"/>
              </a:lnSpc>
              <a:spcBef>
                <a:spcPct val="0"/>
              </a:spcBef>
              <a:spcAft>
                <a:spcPct val="0"/>
              </a:spcAft>
              <a:buClrTx/>
              <a:buSzTx/>
              <a:tabLst/>
            </a:pPr>
            <a:r>
              <a:rPr kumimoji="0" lang="en-GB" sz="16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en-GB" sz="1600" b="1"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Possible tools: </a:t>
            </a:r>
            <a:r>
              <a:rPr kumimoji="0" lang="en-GB" sz="1600" b="1" i="0" u="none" strike="noStrike" cap="none" normalizeH="0" baseline="0" dirty="0" err="1" smtClean="0">
                <a:ln>
                  <a:noFill/>
                </a:ln>
                <a:solidFill>
                  <a:srgbClr val="FF0000"/>
                </a:solidFill>
                <a:effectLst/>
                <a:latin typeface="Arial" pitchFamily="34" charset="0"/>
                <a:ea typeface="Times New Roman" pitchFamily="18" charset="0"/>
                <a:cs typeface="Times New Roman" pitchFamily="18" charset="0"/>
              </a:rPr>
              <a:t>modeling</a:t>
            </a:r>
            <a:r>
              <a:rPr kumimoji="0" lang="en-GB" sz="1600" b="1"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 mapping of benthic habitats (</a:t>
            </a:r>
            <a:r>
              <a:rPr kumimoji="0" lang="en-GB" sz="1600" b="1" i="0" u="none" strike="noStrike" cap="none" normalizeH="0" baseline="0" dirty="0" err="1" smtClean="0">
                <a:ln>
                  <a:noFill/>
                </a:ln>
                <a:solidFill>
                  <a:srgbClr val="FF0000"/>
                </a:solidFill>
                <a:effectLst/>
                <a:latin typeface="Arial" pitchFamily="34" charset="0"/>
                <a:ea typeface="Times New Roman" pitchFamily="18" charset="0"/>
                <a:cs typeface="Times New Roman" pitchFamily="18" charset="0"/>
              </a:rPr>
              <a:t>EuSeaMap</a:t>
            </a:r>
            <a:r>
              <a:rPr kumimoji="0" lang="en-GB" sz="1600" b="1"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 and monitoring.</a:t>
            </a:r>
            <a:endParaRPr kumimoji="0" lang="en-GB" sz="1600" b="1" i="0" u="none" strike="noStrike" cap="none" normalizeH="0" baseline="0" dirty="0" smtClean="0">
              <a:ln>
                <a:noFill/>
              </a:ln>
              <a:solidFill>
                <a:srgbClr val="FF0000"/>
              </a:solidFill>
              <a:effectLst/>
              <a:latin typeface="Arial" pitchFamily="34" charset="0"/>
            </a:endParaRPr>
          </a:p>
        </p:txBody>
      </p:sp>
      <p:sp>
        <p:nvSpPr>
          <p:cNvPr id="10" name="Rettangolo 9"/>
          <p:cNvSpPr/>
          <p:nvPr/>
        </p:nvSpPr>
        <p:spPr>
          <a:xfrm>
            <a:off x="1619672" y="908720"/>
            <a:ext cx="6912768" cy="646331"/>
          </a:xfrm>
          <a:prstGeom prst="rect">
            <a:avLst/>
          </a:prstGeom>
          <a:ln>
            <a:solidFill>
              <a:srgbClr val="008080"/>
            </a:solidFill>
          </a:ln>
        </p:spPr>
        <p:txBody>
          <a:bodyPr wrap="square">
            <a:spAutoFit/>
          </a:bodyPr>
          <a:lstStyle/>
          <a:p>
            <a:pPr algn="just"/>
            <a:r>
              <a:rPr lang="it-IT" b="1" dirty="0" err="1" smtClean="0">
                <a:solidFill>
                  <a:srgbClr val="008080"/>
                </a:solidFill>
                <a:latin typeface="Calibri" pitchFamily="34" charset="0"/>
              </a:rPr>
              <a:t>How</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to</a:t>
            </a:r>
            <a:r>
              <a:rPr lang="it-IT" b="1" dirty="0" smtClean="0">
                <a:solidFill>
                  <a:srgbClr val="008080"/>
                </a:solidFill>
                <a:latin typeface="Calibri" pitchFamily="34" charset="0"/>
              </a:rPr>
              <a:t> reduce the gap </a:t>
            </a:r>
            <a:r>
              <a:rPr lang="it-IT" b="1" dirty="0" err="1" smtClean="0">
                <a:solidFill>
                  <a:srgbClr val="008080"/>
                </a:solidFill>
                <a:latin typeface="Calibri" pitchFamily="34" charset="0"/>
              </a:rPr>
              <a:t>about</a:t>
            </a:r>
            <a:r>
              <a:rPr lang="it-IT" b="1" dirty="0" smtClean="0">
                <a:solidFill>
                  <a:srgbClr val="008080"/>
                </a:solidFill>
                <a:latin typeface="Calibri" pitchFamily="34" charset="0"/>
              </a:rPr>
              <a:t> the  </a:t>
            </a:r>
            <a:r>
              <a:rPr lang="it-IT" b="1" dirty="0" err="1" smtClean="0">
                <a:solidFill>
                  <a:srgbClr val="008080"/>
                </a:solidFill>
                <a:latin typeface="Calibri" pitchFamily="34" charset="0"/>
              </a:rPr>
              <a:t>impacts</a:t>
            </a:r>
            <a:r>
              <a:rPr lang="it-IT" b="1" dirty="0" smtClean="0">
                <a:solidFill>
                  <a:srgbClr val="008080"/>
                </a:solidFill>
                <a:latin typeface="Calibri" pitchFamily="34" charset="0"/>
              </a:rPr>
              <a:t> on </a:t>
            </a:r>
            <a:r>
              <a:rPr lang="it-IT" b="1" dirty="0" err="1" smtClean="0">
                <a:solidFill>
                  <a:srgbClr val="008080"/>
                </a:solidFill>
                <a:latin typeface="Calibri" pitchFamily="34" charset="0"/>
              </a:rPr>
              <a:t>benthic</a:t>
            </a:r>
            <a:r>
              <a:rPr lang="it-IT" b="1" dirty="0" smtClean="0">
                <a:solidFill>
                  <a:srgbClr val="008080"/>
                </a:solidFill>
                <a:latin typeface="Calibri" pitchFamily="34" charset="0"/>
              </a:rPr>
              <a:t> and </a:t>
            </a:r>
            <a:r>
              <a:rPr lang="it-IT" b="1" dirty="0" err="1" smtClean="0">
                <a:solidFill>
                  <a:srgbClr val="008080"/>
                </a:solidFill>
                <a:latin typeface="Calibri" pitchFamily="34" charset="0"/>
              </a:rPr>
              <a:t>pelagic</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communities</a:t>
            </a:r>
            <a:r>
              <a:rPr lang="it-IT" b="1" dirty="0" smtClean="0">
                <a:solidFill>
                  <a:srgbClr val="008080"/>
                </a:solidFill>
                <a:latin typeface="Calibri" pitchFamily="34" charset="0"/>
              </a:rPr>
              <a:t> due </a:t>
            </a:r>
            <a:r>
              <a:rPr lang="it-IT" b="1" dirty="0" err="1" smtClean="0">
                <a:solidFill>
                  <a:srgbClr val="008080"/>
                </a:solidFill>
                <a:latin typeface="Calibri" pitchFamily="34" charset="0"/>
              </a:rPr>
              <a:t>to</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alteration</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of</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hydrological</a:t>
            </a:r>
            <a:r>
              <a:rPr lang="it-IT" b="1" dirty="0" smtClean="0">
                <a:solidFill>
                  <a:srgbClr val="008080"/>
                </a:solidFill>
                <a:latin typeface="Calibri" pitchFamily="34" charset="0"/>
              </a:rPr>
              <a:t> </a:t>
            </a:r>
            <a:r>
              <a:rPr lang="it-IT" b="1" dirty="0" err="1" smtClean="0">
                <a:solidFill>
                  <a:srgbClr val="008080"/>
                </a:solidFill>
                <a:latin typeface="Calibri" pitchFamily="34" charset="0"/>
              </a:rPr>
              <a:t>characteristics</a:t>
            </a:r>
            <a:r>
              <a:rPr lang="it-IT" b="1" dirty="0" smtClean="0">
                <a:solidFill>
                  <a:srgbClr val="008080"/>
                </a:solidFill>
                <a:latin typeface="Calibri" pitchFamily="34" charset="0"/>
              </a:rPr>
              <a:t>?</a:t>
            </a:r>
            <a:endParaRPr lang="it-IT" b="1" dirty="0">
              <a:solidFill>
                <a:srgbClr val="008080"/>
              </a:solidFill>
              <a:latin typeface="Calibri" pitchFamily="34" charset="0"/>
            </a:endParaRPr>
          </a:p>
        </p:txBody>
      </p:sp>
      <p:pic>
        <p:nvPicPr>
          <p:cNvPr id="11" name="Picture 11" descr="http://t1.gstatic.com/images?q=tbn:ANd9GcSpNvo3b134G-edJTSMd3p8LOr4SM6yUVaJ2NZBZLeSA2nqSfu5Iw"/>
          <p:cNvPicPr>
            <a:picLocks noChangeAspect="1" noChangeArrowheads="1"/>
          </p:cNvPicPr>
          <p:nvPr/>
        </p:nvPicPr>
        <p:blipFill>
          <a:blip r:embed="rId4" cstate="print"/>
          <a:srcRect/>
          <a:stretch>
            <a:fillRect/>
          </a:stretch>
        </p:blipFill>
        <p:spPr bwMode="auto">
          <a:xfrm>
            <a:off x="3707904" y="4913784"/>
            <a:ext cx="2932258" cy="194421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sp>
        <p:nvSpPr>
          <p:cNvPr id="37889" name="Rectangle 1"/>
          <p:cNvSpPr>
            <a:spLocks noChangeArrowheads="1"/>
          </p:cNvSpPr>
          <p:nvPr/>
        </p:nvSpPr>
        <p:spPr bwMode="auto">
          <a:xfrm>
            <a:off x="1142976" y="928670"/>
            <a:ext cx="5357850" cy="34932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pitchFamily="34" charset="0"/>
                <a:ea typeface="Calibri" pitchFamily="34" charset="0"/>
                <a:cs typeface="Arial" pitchFamily="34" charset="0"/>
              </a:rPr>
              <a:t>Development of innovative monitoring systems</a:t>
            </a:r>
            <a:endParaRPr kumimoji="0" lang="en-GB"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1600" dirty="0" smtClean="0">
                <a:latin typeface="Arial" pitchFamily="34" charset="0"/>
                <a:ea typeface="Calibri" pitchFamily="34" charset="0"/>
                <a:cs typeface="Arial" pitchFamily="34" charset="0"/>
              </a:rPr>
              <a:t>I</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ntegrating the information from tested and </a:t>
            </a:r>
            <a:r>
              <a:rPr kumimoji="0" lang="en-GB" sz="1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validated indicators </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and developed </a:t>
            </a:r>
            <a:r>
              <a:rPr kumimoji="0" lang="en-GB" sz="1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modelling tools</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to develop </a:t>
            </a:r>
            <a:r>
              <a:rPr kumimoji="0" lang="en-GB" sz="1600" b="1" i="0" u="none" strike="noStrike" cap="none" normalizeH="0" baseline="0" dirty="0" smtClean="0">
                <a:ln>
                  <a:noFill/>
                </a:ln>
                <a:solidFill>
                  <a:srgbClr val="00B050"/>
                </a:solidFill>
                <a:effectLst/>
                <a:latin typeface="Arial" pitchFamily="34" charset="0"/>
                <a:ea typeface="Calibri" pitchFamily="34" charset="0"/>
                <a:cs typeface="Arial" pitchFamily="34" charset="0"/>
              </a:rPr>
              <a:t>innovative monitoring approach</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that efficiently and effectively assess the effects of human activities on marine environment in space and time, providing data/advices useful to achieve or maintain “good environmental status”.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600" dirty="0" smtClean="0">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These monitoring systems could </a:t>
            </a:r>
            <a:r>
              <a:rPr kumimoji="0" lang="en-GB" sz="1600" b="1" i="0" u="none" strike="noStrike" cap="none" normalizeH="0" baseline="0" dirty="0" smtClean="0">
                <a:ln>
                  <a:noFill/>
                </a:ln>
                <a:solidFill>
                  <a:srgbClr val="00B050"/>
                </a:solidFill>
                <a:effectLst/>
                <a:latin typeface="Arial" pitchFamily="34" charset="0"/>
                <a:ea typeface="Calibri" pitchFamily="34" charset="0"/>
                <a:cs typeface="Arial" pitchFamily="34" charset="0"/>
              </a:rPr>
              <a:t>support ongoing monitoring programs</a:t>
            </a:r>
            <a:r>
              <a:rPr kumimoji="0" lang="en-GB" sz="1600" b="0" i="0" u="none" strike="noStrike" cap="none" normalizeH="0" baseline="0" dirty="0" smtClean="0">
                <a:ln>
                  <a:noFill/>
                </a:ln>
                <a:solidFill>
                  <a:srgbClr val="00B050"/>
                </a:solidFill>
                <a:effectLst/>
                <a:latin typeface="Arial" pitchFamily="34" charset="0"/>
                <a:ea typeface="Calibri" pitchFamily="34" charset="0"/>
                <a:cs typeface="Arial" pitchFamily="34" charset="0"/>
              </a:rPr>
              <a:t> </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of Member States that shall be implemented </a:t>
            </a:r>
            <a:r>
              <a:rPr kumimoji="0" lang="en-GB" sz="1600" b="1" i="0" u="none" strike="noStrike" cap="none" normalizeH="0" baseline="0" dirty="0" smtClean="0">
                <a:ln>
                  <a:noFill/>
                </a:ln>
                <a:solidFill>
                  <a:srgbClr val="00B050"/>
                </a:solidFill>
                <a:effectLst/>
                <a:latin typeface="Arial" pitchFamily="34" charset="0"/>
                <a:ea typeface="Calibri" pitchFamily="34" charset="0"/>
                <a:cs typeface="Arial" pitchFamily="34" charset="0"/>
              </a:rPr>
              <a:t>by 2014 </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according to Article 5 and 11 of </a:t>
            </a:r>
            <a:r>
              <a:rPr kumimoji="0" lang="en-GB" sz="1600" b="1" i="0" u="none" strike="noStrike" cap="none" normalizeH="0" baseline="0" dirty="0" smtClean="0">
                <a:ln>
                  <a:noFill/>
                </a:ln>
                <a:solidFill>
                  <a:srgbClr val="00B050"/>
                </a:solidFill>
                <a:effectLst/>
                <a:latin typeface="Arial" pitchFamily="34" charset="0"/>
                <a:ea typeface="Calibri" pitchFamily="34" charset="0"/>
                <a:cs typeface="Arial" pitchFamily="34" charset="0"/>
              </a:rPr>
              <a:t>MSFD.</a:t>
            </a:r>
            <a:endParaRPr kumimoji="0" lang="en-GB" sz="1600" b="1" i="0" u="none" strike="noStrike" cap="none" normalizeH="0" baseline="0" dirty="0" smtClean="0">
              <a:ln>
                <a:noFill/>
              </a:ln>
              <a:solidFill>
                <a:srgbClr val="00B050"/>
              </a:solidFill>
              <a:effectLst/>
              <a:latin typeface="Arial" pitchFamily="34" charset="0"/>
            </a:endParaRPr>
          </a:p>
        </p:txBody>
      </p:sp>
      <p:pic>
        <p:nvPicPr>
          <p:cNvPr id="3076" name="Picture 4" descr="http://www.es-partnership.org/downloadimage/79151/24294_522012_91237_AM_ecological-indicators.gif/ecological-indicators.gif"/>
          <p:cNvPicPr>
            <a:picLocks noChangeAspect="1" noChangeArrowheads="1"/>
          </p:cNvPicPr>
          <p:nvPr/>
        </p:nvPicPr>
        <p:blipFill>
          <a:blip r:embed="rId4" cstate="print"/>
          <a:srcRect/>
          <a:stretch>
            <a:fillRect/>
          </a:stretch>
        </p:blipFill>
        <p:spPr bwMode="auto">
          <a:xfrm rot="1092831">
            <a:off x="7002079" y="1187014"/>
            <a:ext cx="1529568" cy="2081217"/>
          </a:xfrm>
          <a:prstGeom prst="rect">
            <a:avLst/>
          </a:prstGeom>
          <a:noFill/>
        </p:spPr>
      </p:pic>
      <p:pic>
        <p:nvPicPr>
          <p:cNvPr id="3078" name="Picture 6" descr="http://t3.gstatic.com/images?q=tbn:ANd9GcQSj3mVBDbvTSuIkggFEUi9KP792YWpIR60hwRm7LwkUvrYuReX"/>
          <p:cNvPicPr>
            <a:picLocks noChangeAspect="1" noChangeArrowheads="1"/>
          </p:cNvPicPr>
          <p:nvPr/>
        </p:nvPicPr>
        <p:blipFill>
          <a:blip r:embed="rId5" cstate="print"/>
          <a:srcRect/>
          <a:stretch>
            <a:fillRect/>
          </a:stretch>
        </p:blipFill>
        <p:spPr bwMode="auto">
          <a:xfrm>
            <a:off x="6715140" y="3357562"/>
            <a:ext cx="2055866" cy="1682827"/>
          </a:xfrm>
          <a:prstGeom prst="rect">
            <a:avLst/>
          </a:prstGeom>
          <a:noFill/>
        </p:spPr>
      </p:pic>
      <p:sp>
        <p:nvSpPr>
          <p:cNvPr id="10" name="CasellaDiTesto 9"/>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pic>
        <p:nvPicPr>
          <p:cNvPr id="5122" name="Picture 2" descr="http://www.nplay.com/public/forum_post/c1/03/17/16d5d5_5f4d.jpg?c=b0a4"/>
          <p:cNvPicPr>
            <a:picLocks noChangeAspect="1" noChangeArrowheads="1"/>
          </p:cNvPicPr>
          <p:nvPr/>
        </p:nvPicPr>
        <p:blipFill>
          <a:blip r:embed="rId4" cstate="print"/>
          <a:srcRect/>
          <a:stretch>
            <a:fillRect/>
          </a:stretch>
        </p:blipFill>
        <p:spPr bwMode="auto">
          <a:xfrm>
            <a:off x="1714480" y="928670"/>
            <a:ext cx="6643734" cy="5312841"/>
          </a:xfrm>
          <a:prstGeom prst="rect">
            <a:avLst/>
          </a:prstGeom>
          <a:noFill/>
        </p:spPr>
      </p:pic>
      <p:sp>
        <p:nvSpPr>
          <p:cNvPr id="8" name="CasellaDiTesto 7"/>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251520" y="404664"/>
            <a:ext cx="787255" cy="332656"/>
          </a:xfrm>
          <a:prstGeom prst="rect">
            <a:avLst/>
          </a:prstGeom>
        </p:spPr>
      </p:pic>
      <p:pic>
        <p:nvPicPr>
          <p:cNvPr id="102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sp>
        <p:nvSpPr>
          <p:cNvPr id="20" name="Text Box 10"/>
          <p:cNvSpPr txBox="1">
            <a:spLocks noChangeArrowheads="1"/>
          </p:cNvSpPr>
          <p:nvPr/>
        </p:nvSpPr>
        <p:spPr bwMode="auto">
          <a:xfrm>
            <a:off x="3059832" y="764704"/>
            <a:ext cx="4000500" cy="463550"/>
          </a:xfrm>
          <a:prstGeom prst="rect">
            <a:avLst/>
          </a:prstGeom>
          <a:noFill/>
          <a:ln w="9528">
            <a:solidFill>
              <a:srgbClr val="000000"/>
            </a:solidFill>
            <a:round/>
            <a:headEnd/>
            <a:tailEnd/>
          </a:ln>
        </p:spPr>
        <p:txBody>
          <a:bodyPr lIns="90004" tIns="46798" rIns="90004" bIns="46798" anchorCtr="1">
            <a:spAutoFit/>
          </a:bodyPr>
          <a:lstStyle/>
          <a:p>
            <a:pPr algn="ct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pPr>
            <a:r>
              <a:rPr lang="en-US" sz="2400" b="1">
                <a:solidFill>
                  <a:srgbClr val="CC0066"/>
                </a:solidFill>
                <a:latin typeface="Calibri" pitchFamily="34" charset="0"/>
                <a:ea typeface="Calibri" pitchFamily="34" charset="0"/>
                <a:cs typeface="Calibri" pitchFamily="34" charset="0"/>
              </a:rPr>
              <a:t>Spatial scale of the Directive</a:t>
            </a:r>
          </a:p>
        </p:txBody>
      </p:sp>
      <p:grpSp>
        <p:nvGrpSpPr>
          <p:cNvPr id="21" name="Group 41"/>
          <p:cNvGrpSpPr>
            <a:grpSpLocks/>
          </p:cNvGrpSpPr>
          <p:nvPr/>
        </p:nvGrpSpPr>
        <p:grpSpPr bwMode="auto">
          <a:xfrm>
            <a:off x="107504" y="1268760"/>
            <a:ext cx="8748713" cy="5392738"/>
            <a:chOff x="107954" y="1060447"/>
            <a:chExt cx="8748714" cy="5392738"/>
          </a:xfrm>
        </p:grpSpPr>
        <p:pic>
          <p:nvPicPr>
            <p:cNvPr id="22" name="Picture 4"/>
            <p:cNvPicPr>
              <a:picLocks noChangeAspect="1"/>
            </p:cNvPicPr>
            <p:nvPr/>
          </p:nvPicPr>
          <p:blipFill>
            <a:blip r:embed="rId4" cstate="print"/>
            <a:srcRect/>
            <a:stretch>
              <a:fillRect/>
            </a:stretch>
          </p:blipFill>
          <p:spPr bwMode="auto">
            <a:xfrm>
              <a:off x="396877" y="1060447"/>
              <a:ext cx="8388348" cy="5392738"/>
            </a:xfrm>
            <a:prstGeom prst="rect">
              <a:avLst/>
            </a:prstGeom>
            <a:noFill/>
            <a:ln w="9525">
              <a:noFill/>
              <a:miter lim="800000"/>
              <a:headEnd/>
              <a:tailEnd/>
            </a:ln>
          </p:spPr>
        </p:pic>
        <p:sp>
          <p:nvSpPr>
            <p:cNvPr id="23" name="Rectangle 39"/>
            <p:cNvSpPr>
              <a:spLocks noChangeArrowheads="1"/>
            </p:cNvSpPr>
            <p:nvPr/>
          </p:nvSpPr>
          <p:spPr bwMode="auto">
            <a:xfrm>
              <a:off x="107954" y="1125534"/>
              <a:ext cx="8748714" cy="1584326"/>
            </a:xfrm>
            <a:prstGeom prst="rect">
              <a:avLst/>
            </a:prstGeom>
            <a:solidFill>
              <a:srgbClr val="FFFFFF"/>
            </a:solidFill>
            <a:ln w="9525">
              <a:noFill/>
              <a:miter lim="800000"/>
              <a:headEnd/>
              <a:tailEnd/>
            </a:ln>
          </p:spPr>
          <p:txBody>
            <a:bodyPr wrap="none" anchor="ctr"/>
            <a:lstStyle/>
            <a:p>
              <a:endParaRPr lang="en-GB">
                <a:solidFill>
                  <a:srgbClr val="000000"/>
                </a:solidFill>
                <a:latin typeface="Calibri" pitchFamily="34" charset="0"/>
              </a:endParaRPr>
            </a:p>
          </p:txBody>
        </p:sp>
      </p:grpSp>
      <p:grpSp>
        <p:nvGrpSpPr>
          <p:cNvPr id="24" name="Group 34"/>
          <p:cNvGrpSpPr>
            <a:grpSpLocks/>
          </p:cNvGrpSpPr>
          <p:nvPr/>
        </p:nvGrpSpPr>
        <p:grpSpPr bwMode="auto">
          <a:xfrm>
            <a:off x="396875" y="1766888"/>
            <a:ext cx="2735263" cy="438150"/>
            <a:chOff x="396877" y="1766885"/>
            <a:chExt cx="2735262" cy="438154"/>
          </a:xfrm>
        </p:grpSpPr>
        <p:sp>
          <p:nvSpPr>
            <p:cNvPr id="25" name="Line 31"/>
            <p:cNvSpPr>
              <a:spLocks/>
            </p:cNvSpPr>
            <p:nvPr/>
          </p:nvSpPr>
          <p:spPr bwMode="auto">
            <a:xfrm>
              <a:off x="396877" y="2205039"/>
              <a:ext cx="1511302" cy="0"/>
            </a:xfrm>
            <a:custGeom>
              <a:avLst/>
              <a:gdLst>
                <a:gd name="T0" fmla="*/ 755651 w 1511302"/>
                <a:gd name="T1" fmla="*/ 1511302 w 1511302"/>
                <a:gd name="T2" fmla="*/ 755651 w 1511302"/>
                <a:gd name="T3" fmla="*/ 0 w 1511302"/>
                <a:gd name="T4" fmla="*/ 0 w 1511302"/>
                <a:gd name="T5" fmla="*/ 1511302 w 1511302"/>
                <a:gd name="T6" fmla="*/ 17694720 60000 65536"/>
                <a:gd name="T7" fmla="*/ 0 60000 65536"/>
                <a:gd name="T8" fmla="*/ 5898240 60000 65536"/>
                <a:gd name="T9" fmla="*/ 11796480 60000 65536"/>
                <a:gd name="T10" fmla="*/ 5898240 60000 65536"/>
                <a:gd name="T11" fmla="*/ 17694720 60000 65536"/>
                <a:gd name="T12" fmla="*/ 0 w 1511302"/>
                <a:gd name="T13" fmla="*/ 1511302 w 1511302"/>
              </a:gdLst>
              <a:ahLst/>
              <a:cxnLst>
                <a:cxn ang="T6">
                  <a:pos x="T0" y="0"/>
                </a:cxn>
                <a:cxn ang="T7">
                  <a:pos x="T1" y="0"/>
                </a:cxn>
                <a:cxn ang="T8">
                  <a:pos x="T2" y="0"/>
                </a:cxn>
                <a:cxn ang="T9">
                  <a:pos x="T3" y="0"/>
                </a:cxn>
                <a:cxn ang="T10">
                  <a:pos x="T4" y="0"/>
                </a:cxn>
                <a:cxn ang="T11">
                  <a:pos x="T5" y="0"/>
                </a:cxn>
              </a:cxnLst>
              <a:rect l="T12" t="0" r="T13" b="0"/>
              <a:pathLst>
                <a:path w="1511302">
                  <a:moveTo>
                    <a:pt x="0" y="0"/>
                  </a:moveTo>
                  <a:lnTo>
                    <a:pt x="1511302" y="1"/>
                  </a:lnTo>
                </a:path>
              </a:pathLst>
            </a:custGeom>
            <a:noFill/>
            <a:ln w="76196">
              <a:solidFill>
                <a:srgbClr val="FF0000"/>
              </a:solidFill>
              <a:prstDash val="solid"/>
              <a:round/>
              <a:headEnd type="arrow" w="med" len="med"/>
              <a:tailEnd type="arrow" w="med" len="med"/>
            </a:ln>
          </p:spPr>
          <p:txBody>
            <a:bodyPr/>
            <a:lstStyle/>
            <a:p>
              <a:endParaRPr lang="it-IT"/>
            </a:p>
          </p:txBody>
        </p:sp>
        <p:sp>
          <p:nvSpPr>
            <p:cNvPr id="26" name="Line 32"/>
            <p:cNvSpPr>
              <a:spLocks/>
            </p:cNvSpPr>
            <p:nvPr/>
          </p:nvSpPr>
          <p:spPr bwMode="auto">
            <a:xfrm>
              <a:off x="1908179" y="2205039"/>
              <a:ext cx="1223960" cy="0"/>
            </a:xfrm>
            <a:custGeom>
              <a:avLst/>
              <a:gdLst>
                <a:gd name="T0" fmla="*/ 611980 w 1223960"/>
                <a:gd name="T1" fmla="*/ 1223960 w 1223960"/>
                <a:gd name="T2" fmla="*/ 611980 w 1223960"/>
                <a:gd name="T3" fmla="*/ 0 w 1223960"/>
                <a:gd name="T4" fmla="*/ 0 w 1223960"/>
                <a:gd name="T5" fmla="*/ 1223960 w 1223960"/>
                <a:gd name="T6" fmla="*/ 17694720 60000 65536"/>
                <a:gd name="T7" fmla="*/ 0 60000 65536"/>
                <a:gd name="T8" fmla="*/ 5898240 60000 65536"/>
                <a:gd name="T9" fmla="*/ 11796480 60000 65536"/>
                <a:gd name="T10" fmla="*/ 5898240 60000 65536"/>
                <a:gd name="T11" fmla="*/ 17694720 60000 65536"/>
                <a:gd name="T12" fmla="*/ 0 w 1223960"/>
                <a:gd name="T13" fmla="*/ 1223960 w 1223960"/>
              </a:gdLst>
              <a:ahLst/>
              <a:cxnLst>
                <a:cxn ang="T6">
                  <a:pos x="T0" y="0"/>
                </a:cxn>
                <a:cxn ang="T7">
                  <a:pos x="T1" y="0"/>
                </a:cxn>
                <a:cxn ang="T8">
                  <a:pos x="T2" y="0"/>
                </a:cxn>
                <a:cxn ang="T9">
                  <a:pos x="T3" y="0"/>
                </a:cxn>
                <a:cxn ang="T10">
                  <a:pos x="T4" y="0"/>
                </a:cxn>
                <a:cxn ang="T11">
                  <a:pos x="T5" y="0"/>
                </a:cxn>
              </a:cxnLst>
              <a:rect l="T12" t="0" r="T13" b="0"/>
              <a:pathLst>
                <a:path w="1223960">
                  <a:moveTo>
                    <a:pt x="0" y="0"/>
                  </a:moveTo>
                  <a:lnTo>
                    <a:pt x="1223960" y="1"/>
                  </a:lnTo>
                </a:path>
              </a:pathLst>
            </a:custGeom>
            <a:noFill/>
            <a:ln w="76196">
              <a:solidFill>
                <a:srgbClr val="FF0000"/>
              </a:solidFill>
              <a:round/>
              <a:headEnd/>
              <a:tailEnd type="arrow" w="med" len="med"/>
            </a:ln>
          </p:spPr>
          <p:txBody>
            <a:bodyPr/>
            <a:lstStyle/>
            <a:p>
              <a:endParaRPr lang="it-IT"/>
            </a:p>
          </p:txBody>
        </p:sp>
        <p:sp>
          <p:nvSpPr>
            <p:cNvPr id="27" name="Text Box 33"/>
            <p:cNvSpPr txBox="1">
              <a:spLocks noChangeArrowheads="1"/>
            </p:cNvSpPr>
            <p:nvPr/>
          </p:nvSpPr>
          <p:spPr bwMode="auto">
            <a:xfrm>
              <a:off x="828675" y="1766885"/>
              <a:ext cx="704846" cy="366710"/>
            </a:xfrm>
            <a:prstGeom prst="rect">
              <a:avLst/>
            </a:prstGeom>
            <a:noFill/>
            <a:ln w="9525">
              <a:noFill/>
              <a:miter lim="800000"/>
              <a:headEnd/>
              <a:tailEnd/>
            </a:ln>
          </p:spPr>
          <p:txBody>
            <a:bodyPr wrap="none">
              <a:spAutoFit/>
            </a:bodyPr>
            <a:lstStyle/>
            <a:p>
              <a:r>
                <a:rPr lang="en-GB" b="1">
                  <a:solidFill>
                    <a:srgbClr val="FF0000"/>
                  </a:solidFill>
                  <a:latin typeface="Calibri" pitchFamily="34" charset="0"/>
                </a:rPr>
                <a:t>WFD</a:t>
              </a:r>
            </a:p>
          </p:txBody>
        </p:sp>
      </p:grpSp>
      <p:grpSp>
        <p:nvGrpSpPr>
          <p:cNvPr id="28" name="Group 8"/>
          <p:cNvGrpSpPr>
            <a:grpSpLocks/>
          </p:cNvGrpSpPr>
          <p:nvPr/>
        </p:nvGrpSpPr>
        <p:grpSpPr bwMode="auto">
          <a:xfrm>
            <a:off x="1260475" y="1628775"/>
            <a:ext cx="6769100" cy="431800"/>
            <a:chOff x="1260472" y="1628775"/>
            <a:chExt cx="6769102" cy="431806"/>
          </a:xfrm>
        </p:grpSpPr>
        <p:sp>
          <p:nvSpPr>
            <p:cNvPr id="29" name="Line 36"/>
            <p:cNvSpPr>
              <a:spLocks/>
            </p:cNvSpPr>
            <p:nvPr/>
          </p:nvSpPr>
          <p:spPr bwMode="auto">
            <a:xfrm>
              <a:off x="1260472" y="1628775"/>
              <a:ext cx="5400675" cy="0"/>
            </a:xfrm>
            <a:custGeom>
              <a:avLst/>
              <a:gdLst>
                <a:gd name="T0" fmla="*/ 2700338 w 5400675"/>
                <a:gd name="T1" fmla="*/ 5400675 w 5400675"/>
                <a:gd name="T2" fmla="*/ 2700338 w 5400675"/>
                <a:gd name="T3" fmla="*/ 0 w 5400675"/>
                <a:gd name="T4" fmla="*/ 0 w 5400675"/>
                <a:gd name="T5" fmla="*/ 5400675 w 5400675"/>
                <a:gd name="T6" fmla="*/ 17694720 60000 65536"/>
                <a:gd name="T7" fmla="*/ 0 60000 65536"/>
                <a:gd name="T8" fmla="*/ 5898240 60000 65536"/>
                <a:gd name="T9" fmla="*/ 11796480 60000 65536"/>
                <a:gd name="T10" fmla="*/ 5898240 60000 65536"/>
                <a:gd name="T11" fmla="*/ 17694720 60000 65536"/>
                <a:gd name="T12" fmla="*/ 0 w 5400675"/>
                <a:gd name="T13" fmla="*/ 5400675 w 5400675"/>
              </a:gdLst>
              <a:ahLst/>
              <a:cxnLst>
                <a:cxn ang="T6">
                  <a:pos x="T0" y="0"/>
                </a:cxn>
                <a:cxn ang="T7">
                  <a:pos x="T1" y="0"/>
                </a:cxn>
                <a:cxn ang="T8">
                  <a:pos x="T2" y="0"/>
                </a:cxn>
                <a:cxn ang="T9">
                  <a:pos x="T3" y="0"/>
                </a:cxn>
                <a:cxn ang="T10">
                  <a:pos x="T4" y="0"/>
                </a:cxn>
                <a:cxn ang="T11">
                  <a:pos x="T5" y="0"/>
                </a:cxn>
              </a:cxnLst>
              <a:rect l="T12" t="0" r="T13" b="0"/>
              <a:pathLst>
                <a:path w="5400675">
                  <a:moveTo>
                    <a:pt x="0" y="0"/>
                  </a:moveTo>
                  <a:lnTo>
                    <a:pt x="5400675" y="1"/>
                  </a:lnTo>
                </a:path>
              </a:pathLst>
            </a:custGeom>
            <a:noFill/>
            <a:ln w="76196">
              <a:solidFill>
                <a:srgbClr val="C0504D"/>
              </a:solidFill>
              <a:prstDash val="solid"/>
              <a:round/>
              <a:headEnd type="arrow" w="med" len="med"/>
              <a:tailEnd type="arrow" w="med" len="med"/>
            </a:ln>
          </p:spPr>
          <p:txBody>
            <a:bodyPr/>
            <a:lstStyle/>
            <a:p>
              <a:endParaRPr lang="it-IT"/>
            </a:p>
          </p:txBody>
        </p:sp>
        <p:sp>
          <p:nvSpPr>
            <p:cNvPr id="30" name="Line 37"/>
            <p:cNvSpPr>
              <a:spLocks/>
            </p:cNvSpPr>
            <p:nvPr/>
          </p:nvSpPr>
          <p:spPr bwMode="auto">
            <a:xfrm>
              <a:off x="6661147" y="1628775"/>
              <a:ext cx="1368427" cy="0"/>
            </a:xfrm>
            <a:custGeom>
              <a:avLst/>
              <a:gdLst>
                <a:gd name="T0" fmla="*/ 684214 w 1368427"/>
                <a:gd name="T1" fmla="*/ 1368427 w 1368427"/>
                <a:gd name="T2" fmla="*/ 684214 w 1368427"/>
                <a:gd name="T3" fmla="*/ 0 w 1368427"/>
                <a:gd name="T4" fmla="*/ 0 w 1368427"/>
                <a:gd name="T5" fmla="*/ 1368427 w 1368427"/>
                <a:gd name="T6" fmla="*/ 17694720 60000 65536"/>
                <a:gd name="T7" fmla="*/ 0 60000 65536"/>
                <a:gd name="T8" fmla="*/ 5898240 60000 65536"/>
                <a:gd name="T9" fmla="*/ 11796480 60000 65536"/>
                <a:gd name="T10" fmla="*/ 5898240 60000 65536"/>
                <a:gd name="T11" fmla="*/ 17694720 60000 65536"/>
                <a:gd name="T12" fmla="*/ 0 w 1368427"/>
                <a:gd name="T13" fmla="*/ 1368427 w 1368427"/>
              </a:gdLst>
              <a:ahLst/>
              <a:cxnLst>
                <a:cxn ang="T6">
                  <a:pos x="T0" y="0"/>
                </a:cxn>
                <a:cxn ang="T7">
                  <a:pos x="T1" y="0"/>
                </a:cxn>
                <a:cxn ang="T8">
                  <a:pos x="T2" y="0"/>
                </a:cxn>
                <a:cxn ang="T9">
                  <a:pos x="T3" y="0"/>
                </a:cxn>
                <a:cxn ang="T10">
                  <a:pos x="T4" y="0"/>
                </a:cxn>
                <a:cxn ang="T11">
                  <a:pos x="T5" y="0"/>
                </a:cxn>
              </a:cxnLst>
              <a:rect l="T12" t="0" r="T13" b="0"/>
              <a:pathLst>
                <a:path w="1368427">
                  <a:moveTo>
                    <a:pt x="0" y="0"/>
                  </a:moveTo>
                  <a:lnTo>
                    <a:pt x="1368427" y="1"/>
                  </a:lnTo>
                </a:path>
              </a:pathLst>
            </a:custGeom>
            <a:noFill/>
            <a:ln w="76196">
              <a:solidFill>
                <a:srgbClr val="C0504D"/>
              </a:solidFill>
              <a:round/>
              <a:headEnd/>
              <a:tailEnd type="arrow" w="med" len="med"/>
            </a:ln>
          </p:spPr>
          <p:txBody>
            <a:bodyPr/>
            <a:lstStyle/>
            <a:p>
              <a:endParaRPr lang="it-IT"/>
            </a:p>
          </p:txBody>
        </p:sp>
        <p:sp>
          <p:nvSpPr>
            <p:cNvPr id="31" name="Text Box 38"/>
            <p:cNvSpPr txBox="1">
              <a:spLocks noChangeArrowheads="1"/>
            </p:cNvSpPr>
            <p:nvPr/>
          </p:nvSpPr>
          <p:spPr bwMode="auto">
            <a:xfrm>
              <a:off x="3996385" y="1693971"/>
              <a:ext cx="831847" cy="366610"/>
            </a:xfrm>
            <a:prstGeom prst="rect">
              <a:avLst/>
            </a:prstGeom>
            <a:noFill/>
            <a:ln w="9525">
              <a:noFill/>
              <a:miter lim="800000"/>
              <a:headEnd/>
              <a:tailEnd/>
            </a:ln>
          </p:spPr>
          <p:txBody>
            <a:bodyPr wrap="none">
              <a:spAutoFit/>
            </a:bodyPr>
            <a:lstStyle/>
            <a:p>
              <a:r>
                <a:rPr lang="en-GB" b="1">
                  <a:solidFill>
                    <a:srgbClr val="C0504D"/>
                  </a:solidFill>
                  <a:latin typeface="Calibri" pitchFamily="34" charset="0"/>
                </a:rPr>
                <a:t>MSFD</a:t>
              </a:r>
            </a:p>
          </p:txBody>
        </p:sp>
      </p:grpSp>
      <p:sp>
        <p:nvSpPr>
          <p:cNvPr id="17" name="CasellaDiTesto 16"/>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500"/>
                                        <p:tgtEl>
                                          <p:spTgt spid="24"/>
                                        </p:tgtEl>
                                      </p:cBhvr>
                                    </p:animEffect>
                                  </p:childTnLst>
                                </p:cTn>
                              </p:par>
                            </p:childTnLst>
                          </p:cTn>
                        </p:par>
                        <p:par>
                          <p:cTn id="8" fill="hold">
                            <p:stCondLst>
                              <p:cond delay="3500"/>
                            </p:stCondLst>
                            <p:childTnLst>
                              <p:par>
                                <p:cTn id="9" presetID="10" presetClass="entr" presetSubtype="0" fill="hold" nodeType="after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Immagine 6" descr="ISPRA-RGB-BAND.gif"/>
          <p:cNvPicPr>
            <a:picLocks noChangeAspect="1"/>
          </p:cNvPicPr>
          <p:nvPr/>
        </p:nvPicPr>
        <p:blipFill>
          <a:blip r:embed="rId2" cstate="print"/>
          <a:stretch>
            <a:fillRect/>
          </a:stretch>
        </p:blipFill>
        <p:spPr>
          <a:xfrm>
            <a:off x="251520" y="404664"/>
            <a:ext cx="787255" cy="332656"/>
          </a:xfrm>
          <a:prstGeom prst="rect">
            <a:avLst/>
          </a:prstGeom>
        </p:spPr>
      </p:pic>
      <p:sp>
        <p:nvSpPr>
          <p:cNvPr id="16" name="Text Box 18"/>
          <p:cNvSpPr txBox="1">
            <a:spLocks noChangeArrowheads="1"/>
          </p:cNvSpPr>
          <p:nvPr/>
        </p:nvSpPr>
        <p:spPr bwMode="auto">
          <a:xfrm>
            <a:off x="1403648" y="116632"/>
            <a:ext cx="6400800" cy="376238"/>
          </a:xfrm>
          <a:prstGeom prst="rect">
            <a:avLst/>
          </a:prstGeom>
          <a:solidFill>
            <a:srgbClr val="FFFFFF"/>
          </a:solidFill>
          <a:ln w="9528">
            <a:solidFill>
              <a:srgbClr val="000066"/>
            </a:solidFill>
            <a:miter lim="800000"/>
            <a:headEnd/>
            <a:tailEnd/>
          </a:ln>
        </p:spPr>
        <p:txBody>
          <a:bodyPr>
            <a:spAutoFit/>
          </a:bodyPr>
          <a:lstStyle/>
          <a:p>
            <a:pPr algn="ctr">
              <a:spcBef>
                <a:spcPts val="1100"/>
              </a:spcBef>
            </a:pPr>
            <a:r>
              <a:rPr lang="it-IT" b="1">
                <a:solidFill>
                  <a:srgbClr val="000066"/>
                </a:solidFill>
                <a:latin typeface="Tahoma" pitchFamily="34" charset="0"/>
              </a:rPr>
              <a:t>Steps for National Marine Strategies development</a:t>
            </a:r>
          </a:p>
        </p:txBody>
      </p:sp>
      <p:sp>
        <p:nvSpPr>
          <p:cNvPr id="17" name="Text Box 19"/>
          <p:cNvSpPr txBox="1">
            <a:spLocks noChangeArrowheads="1"/>
          </p:cNvSpPr>
          <p:nvPr/>
        </p:nvSpPr>
        <p:spPr bwMode="auto">
          <a:xfrm>
            <a:off x="8001000" y="1447800"/>
            <a:ext cx="228600" cy="457200"/>
          </a:xfrm>
          <a:prstGeom prst="rect">
            <a:avLst/>
          </a:prstGeom>
          <a:noFill/>
          <a:ln w="9525">
            <a:noFill/>
            <a:miter lim="800000"/>
            <a:headEnd/>
            <a:tailEnd/>
          </a:ln>
        </p:spPr>
        <p:txBody>
          <a:bodyPr>
            <a:spAutoFit/>
          </a:bodyPr>
          <a:lstStyle/>
          <a:p>
            <a:pPr>
              <a:spcBef>
                <a:spcPts val="1400"/>
              </a:spcBef>
            </a:pPr>
            <a:endParaRPr lang="fr-FR" sz="2400">
              <a:solidFill>
                <a:srgbClr val="000000"/>
              </a:solidFill>
              <a:latin typeface="Times New Roman" pitchFamily="18" charset="0"/>
            </a:endParaRPr>
          </a:p>
        </p:txBody>
      </p:sp>
      <p:sp>
        <p:nvSpPr>
          <p:cNvPr id="27" name="Text Box 46"/>
          <p:cNvSpPr txBox="1">
            <a:spLocks noChangeArrowheads="1"/>
          </p:cNvSpPr>
          <p:nvPr/>
        </p:nvSpPr>
        <p:spPr bwMode="auto">
          <a:xfrm>
            <a:off x="1547664" y="6093296"/>
            <a:ext cx="6311900" cy="346075"/>
          </a:xfrm>
          <a:prstGeom prst="rect">
            <a:avLst/>
          </a:prstGeom>
          <a:solidFill>
            <a:srgbClr val="66FFFF"/>
          </a:solidFill>
          <a:ln w="9528">
            <a:solidFill>
              <a:srgbClr val="000000"/>
            </a:solidFill>
            <a:miter lim="800000"/>
            <a:headEnd/>
            <a:tailEnd/>
          </a:ln>
        </p:spPr>
        <p:txBody>
          <a:bodyPr wrap="none">
            <a:spAutoFit/>
          </a:bodyPr>
          <a:lstStyle/>
          <a:p>
            <a:r>
              <a:rPr lang="en-GB" sz="1600" b="1" dirty="0">
                <a:solidFill>
                  <a:srgbClr val="000000"/>
                </a:solidFill>
                <a:latin typeface="Tahoma" pitchFamily="34" charset="0"/>
              </a:rPr>
              <a:t>Adaptive management , with regular review (every 6 years)</a:t>
            </a:r>
          </a:p>
        </p:txBody>
      </p:sp>
      <p:pic>
        <p:nvPicPr>
          <p:cNvPr id="32" name="Immagine 15"/>
          <p:cNvPicPr>
            <a:picLocks noChangeAspect="1"/>
          </p:cNvPicPr>
          <p:nvPr/>
        </p:nvPicPr>
        <p:blipFill>
          <a:blip r:embed="rId3" cstate="print"/>
          <a:srcRect/>
          <a:stretch>
            <a:fillRect/>
          </a:stretch>
        </p:blipFill>
        <p:spPr bwMode="auto">
          <a:xfrm>
            <a:off x="1187624" y="692696"/>
            <a:ext cx="7488832" cy="2035175"/>
          </a:xfrm>
          <a:prstGeom prst="rect">
            <a:avLst/>
          </a:prstGeom>
          <a:noFill/>
          <a:ln w="9525">
            <a:noFill/>
            <a:miter lim="800000"/>
            <a:headEnd/>
            <a:tailEnd/>
          </a:ln>
        </p:spPr>
      </p:pic>
      <p:sp>
        <p:nvSpPr>
          <p:cNvPr id="33" name="CasellaDiTesto 32"/>
          <p:cNvSpPr txBox="1"/>
          <p:nvPr/>
        </p:nvSpPr>
        <p:spPr>
          <a:xfrm>
            <a:off x="7668344" y="1772816"/>
            <a:ext cx="792088" cy="338554"/>
          </a:xfrm>
          <a:prstGeom prst="rect">
            <a:avLst/>
          </a:prstGeom>
          <a:noFill/>
        </p:spPr>
        <p:txBody>
          <a:bodyPr wrap="square" rtlCol="0">
            <a:spAutoFit/>
          </a:bodyPr>
          <a:lstStyle/>
          <a:p>
            <a:r>
              <a:rPr lang="it-IT" sz="1600" b="1" dirty="0" smtClean="0">
                <a:latin typeface="Tahoma" pitchFamily="34" charset="0"/>
                <a:cs typeface="Tahoma" pitchFamily="34" charset="0"/>
              </a:rPr>
              <a:t>2012</a:t>
            </a:r>
            <a:endParaRPr lang="en-GB" sz="1600" b="1" dirty="0">
              <a:latin typeface="Tahoma" pitchFamily="34" charset="0"/>
              <a:cs typeface="Tahoma" pitchFamily="34" charset="0"/>
            </a:endParaRPr>
          </a:p>
        </p:txBody>
      </p:sp>
      <p:pic>
        <p:nvPicPr>
          <p:cNvPr id="34" name="Immagine 16"/>
          <p:cNvPicPr>
            <a:picLocks noChangeAspect="1"/>
          </p:cNvPicPr>
          <p:nvPr/>
        </p:nvPicPr>
        <p:blipFill>
          <a:blip r:embed="rId4" cstate="print"/>
          <a:srcRect/>
          <a:stretch>
            <a:fillRect/>
          </a:stretch>
        </p:blipFill>
        <p:spPr bwMode="auto">
          <a:xfrm>
            <a:off x="1187624" y="2541588"/>
            <a:ext cx="7492826" cy="719137"/>
          </a:xfrm>
          <a:prstGeom prst="rect">
            <a:avLst/>
          </a:prstGeom>
          <a:noFill/>
          <a:ln w="9525">
            <a:noFill/>
            <a:miter lim="800000"/>
            <a:headEnd/>
            <a:tailEnd/>
          </a:ln>
        </p:spPr>
      </p:pic>
      <p:pic>
        <p:nvPicPr>
          <p:cNvPr id="35" name="Immagine 17"/>
          <p:cNvPicPr>
            <a:picLocks noChangeAspect="1"/>
          </p:cNvPicPr>
          <p:nvPr/>
        </p:nvPicPr>
        <p:blipFill>
          <a:blip r:embed="rId5" cstate="print"/>
          <a:srcRect/>
          <a:stretch>
            <a:fillRect/>
          </a:stretch>
        </p:blipFill>
        <p:spPr bwMode="auto">
          <a:xfrm>
            <a:off x="1187624" y="3140075"/>
            <a:ext cx="7492826" cy="895350"/>
          </a:xfrm>
          <a:prstGeom prst="rect">
            <a:avLst/>
          </a:prstGeom>
          <a:noFill/>
          <a:ln w="9525">
            <a:noFill/>
            <a:miter lim="800000"/>
            <a:headEnd/>
            <a:tailEnd/>
          </a:ln>
        </p:spPr>
      </p:pic>
      <p:grpSp>
        <p:nvGrpSpPr>
          <p:cNvPr id="36" name="Group 49"/>
          <p:cNvGrpSpPr>
            <a:grpSpLocks/>
          </p:cNvGrpSpPr>
          <p:nvPr/>
        </p:nvGrpSpPr>
        <p:grpSpPr bwMode="auto">
          <a:xfrm>
            <a:off x="1043608" y="620688"/>
            <a:ext cx="7952755" cy="4256112"/>
            <a:chOff x="533396" y="761996"/>
            <a:chExt cx="8462974" cy="4114800"/>
          </a:xfrm>
        </p:grpSpPr>
        <p:sp>
          <p:nvSpPr>
            <p:cNvPr id="37" name="Text Box 44"/>
            <p:cNvSpPr txBox="1">
              <a:spLocks noChangeArrowheads="1"/>
            </p:cNvSpPr>
            <p:nvPr/>
          </p:nvSpPr>
          <p:spPr bwMode="auto">
            <a:xfrm>
              <a:off x="609603" y="4114800"/>
              <a:ext cx="8386767" cy="639759"/>
            </a:xfrm>
            <a:prstGeom prst="rect">
              <a:avLst/>
            </a:prstGeom>
            <a:noFill/>
            <a:ln w="9525">
              <a:noFill/>
              <a:miter lim="800000"/>
              <a:headEnd/>
              <a:tailEnd/>
            </a:ln>
          </p:spPr>
          <p:txBody>
            <a:bodyPr>
              <a:spAutoFit/>
            </a:bodyPr>
            <a:lstStyle/>
            <a:p>
              <a:pPr>
                <a:spcBef>
                  <a:spcPts val="1100"/>
                </a:spcBef>
              </a:pPr>
              <a:r>
                <a:rPr lang="it-IT" dirty="0">
                  <a:latin typeface="Tahoma" pitchFamily="34" charset="0"/>
                </a:rPr>
                <a:t>Building </a:t>
              </a:r>
              <a:r>
                <a:rPr lang="it-IT" dirty="0" err="1">
                  <a:latin typeface="Tahoma" pitchFamily="34" charset="0"/>
                </a:rPr>
                <a:t>upon</a:t>
              </a:r>
              <a:r>
                <a:rPr lang="it-IT" dirty="0">
                  <a:latin typeface="Tahoma" pitchFamily="34" charset="0"/>
                </a:rPr>
                <a:t> </a:t>
              </a:r>
              <a:r>
                <a:rPr lang="it-IT" dirty="0" err="1">
                  <a:latin typeface="Tahoma" pitchFamily="34" charset="0"/>
                </a:rPr>
                <a:t>existing</a:t>
              </a:r>
              <a:r>
                <a:rPr lang="it-IT" dirty="0">
                  <a:latin typeface="Tahoma" pitchFamily="34" charset="0"/>
                </a:rPr>
                <a:t> </a:t>
              </a:r>
              <a:r>
                <a:rPr lang="it-IT" dirty="0" err="1">
                  <a:latin typeface="Tahoma" pitchFamily="34" charset="0"/>
                </a:rPr>
                <a:t>activities</a:t>
              </a:r>
              <a:r>
                <a:rPr lang="it-IT" dirty="0">
                  <a:latin typeface="Tahoma" pitchFamily="34" charset="0"/>
                </a:rPr>
                <a:t> </a:t>
              </a:r>
              <a:r>
                <a:rPr lang="it-IT" dirty="0" err="1">
                  <a:latin typeface="Tahoma" pitchFamily="34" charset="0"/>
                </a:rPr>
                <a:t>developed</a:t>
              </a:r>
              <a:r>
                <a:rPr lang="it-IT" dirty="0">
                  <a:latin typeface="Tahoma" pitchFamily="34" charset="0"/>
                </a:rPr>
                <a:t> </a:t>
              </a:r>
              <a:r>
                <a:rPr lang="it-IT" dirty="0" err="1">
                  <a:latin typeface="Tahoma" pitchFamily="34" charset="0"/>
                </a:rPr>
                <a:t>within</a:t>
              </a:r>
              <a:r>
                <a:rPr lang="it-IT" dirty="0">
                  <a:latin typeface="Tahoma" pitchFamily="34" charset="0"/>
                </a:rPr>
                <a:t> EU </a:t>
              </a:r>
              <a:r>
                <a:rPr lang="it-IT" dirty="0" err="1">
                  <a:latin typeface="Tahoma" pitchFamily="34" charset="0"/>
                </a:rPr>
                <a:t>Directives</a:t>
              </a:r>
              <a:r>
                <a:rPr lang="it-IT" dirty="0">
                  <a:latin typeface="Tahoma" pitchFamily="34" charset="0"/>
                </a:rPr>
                <a:t> and </a:t>
              </a:r>
              <a:r>
                <a:rPr lang="it-IT" dirty="0" err="1">
                  <a:latin typeface="Tahoma" pitchFamily="34" charset="0"/>
                </a:rPr>
                <a:t>Regional</a:t>
              </a:r>
              <a:r>
                <a:rPr lang="it-IT" dirty="0">
                  <a:latin typeface="Tahoma" pitchFamily="34" charset="0"/>
                </a:rPr>
                <a:t> </a:t>
              </a:r>
              <a:r>
                <a:rPr lang="it-IT" dirty="0" err="1">
                  <a:latin typeface="Tahoma" pitchFamily="34" charset="0"/>
                </a:rPr>
                <a:t>Sea</a:t>
              </a:r>
              <a:r>
                <a:rPr lang="it-IT" dirty="0">
                  <a:latin typeface="Tahoma" pitchFamily="34" charset="0"/>
                </a:rPr>
                <a:t> </a:t>
              </a:r>
              <a:r>
                <a:rPr lang="it-IT" dirty="0" err="1">
                  <a:latin typeface="Tahoma" pitchFamily="34" charset="0"/>
                </a:rPr>
                <a:t>Conventions</a:t>
              </a:r>
              <a:endParaRPr lang="it-IT" dirty="0">
                <a:latin typeface="Tahoma" pitchFamily="34" charset="0"/>
              </a:endParaRPr>
            </a:p>
          </p:txBody>
        </p:sp>
        <p:sp>
          <p:nvSpPr>
            <p:cNvPr id="38" name="Rectangle 45"/>
            <p:cNvSpPr>
              <a:spLocks noChangeArrowheads="1"/>
            </p:cNvSpPr>
            <p:nvPr/>
          </p:nvSpPr>
          <p:spPr bwMode="auto">
            <a:xfrm>
              <a:off x="533396" y="761996"/>
              <a:ext cx="8320089" cy="4114800"/>
            </a:xfrm>
            <a:prstGeom prst="rect">
              <a:avLst/>
            </a:prstGeom>
            <a:noFill/>
            <a:ln w="57150">
              <a:solidFill>
                <a:srgbClr val="FFCC00"/>
              </a:solidFill>
              <a:miter lim="800000"/>
              <a:headEnd/>
              <a:tailEnd/>
            </a:ln>
          </p:spPr>
          <p:txBody>
            <a:bodyPr wrap="none" anchor="ctr"/>
            <a:lstStyle/>
            <a:p>
              <a:endParaRPr lang="fr-FR">
                <a:solidFill>
                  <a:srgbClr val="000000"/>
                </a:solidFill>
                <a:latin typeface="Calibri" pitchFamily="34" charset="0"/>
              </a:endParaRPr>
            </a:p>
          </p:txBody>
        </p:sp>
      </p:grpSp>
      <p:grpSp>
        <p:nvGrpSpPr>
          <p:cNvPr id="39" name="Group 48"/>
          <p:cNvGrpSpPr>
            <a:grpSpLocks/>
          </p:cNvGrpSpPr>
          <p:nvPr/>
        </p:nvGrpSpPr>
        <p:grpSpPr bwMode="auto">
          <a:xfrm>
            <a:off x="1187624" y="5013179"/>
            <a:ext cx="7829947" cy="816409"/>
            <a:chOff x="304796" y="5146902"/>
            <a:chExt cx="8640759" cy="667236"/>
          </a:xfrm>
          <a:solidFill>
            <a:srgbClr val="66FFFF"/>
          </a:solidFill>
        </p:grpSpPr>
        <p:sp>
          <p:nvSpPr>
            <p:cNvPr id="40" name="Text Box 21"/>
            <p:cNvSpPr txBox="1">
              <a:spLocks noChangeArrowheads="1"/>
            </p:cNvSpPr>
            <p:nvPr/>
          </p:nvSpPr>
          <p:spPr bwMode="auto">
            <a:xfrm>
              <a:off x="304796" y="5562597"/>
              <a:ext cx="8640759" cy="251541"/>
            </a:xfrm>
            <a:prstGeom prst="rect">
              <a:avLst/>
            </a:prstGeom>
            <a:grpFill/>
            <a:ln w="25402">
              <a:solidFill>
                <a:srgbClr val="000000"/>
              </a:solidFill>
              <a:miter lim="800000"/>
              <a:headEnd/>
              <a:tailEnd/>
            </a:ln>
          </p:spPr>
          <p:txBody>
            <a:bodyPr>
              <a:spAutoFit/>
            </a:bodyPr>
            <a:lstStyle/>
            <a:p>
              <a:r>
                <a:rPr lang="it-IT" sz="1400" b="1" dirty="0" err="1">
                  <a:solidFill>
                    <a:srgbClr val="000000"/>
                  </a:solidFill>
                  <a:latin typeface="Tahoma" pitchFamily="34" charset="0"/>
                </a:rPr>
                <a:t>To</a:t>
              </a:r>
              <a:r>
                <a:rPr lang="it-IT" sz="1400" b="1" dirty="0">
                  <a:solidFill>
                    <a:srgbClr val="000000"/>
                  </a:solidFill>
                  <a:latin typeface="Tahoma" pitchFamily="34" charset="0"/>
                </a:rPr>
                <a:t> </a:t>
              </a:r>
              <a:r>
                <a:rPr lang="it-IT" sz="1400" b="1" dirty="0" err="1">
                  <a:solidFill>
                    <a:srgbClr val="000000"/>
                  </a:solidFill>
                  <a:latin typeface="Tahoma" pitchFamily="34" charset="0"/>
                </a:rPr>
                <a:t>achieve</a:t>
              </a:r>
              <a:r>
                <a:rPr lang="it-IT" sz="1400" b="1" dirty="0">
                  <a:solidFill>
                    <a:srgbClr val="000000"/>
                  </a:solidFill>
                  <a:latin typeface="Tahoma" pitchFamily="34" charset="0"/>
                </a:rPr>
                <a:t> or </a:t>
              </a:r>
              <a:r>
                <a:rPr lang="it-IT" sz="1400" b="1" dirty="0" err="1">
                  <a:solidFill>
                    <a:srgbClr val="000000"/>
                  </a:solidFill>
                  <a:latin typeface="Tahoma" pitchFamily="34" charset="0"/>
                </a:rPr>
                <a:t>maintain</a:t>
              </a:r>
              <a:r>
                <a:rPr lang="it-IT" sz="1400" b="1" dirty="0">
                  <a:solidFill>
                    <a:srgbClr val="000000"/>
                  </a:solidFill>
                  <a:latin typeface="Tahoma" pitchFamily="34" charset="0"/>
                </a:rPr>
                <a:t> </a:t>
              </a:r>
              <a:r>
                <a:rPr lang="it-IT" sz="1400" b="1" dirty="0" err="1">
                  <a:solidFill>
                    <a:srgbClr val="C00000"/>
                  </a:solidFill>
                  <a:latin typeface="Tahoma" pitchFamily="34" charset="0"/>
                </a:rPr>
                <a:t>Good</a:t>
              </a:r>
              <a:r>
                <a:rPr lang="it-IT" sz="1400" b="1" dirty="0">
                  <a:solidFill>
                    <a:srgbClr val="C00000"/>
                  </a:solidFill>
                  <a:latin typeface="Tahoma" pitchFamily="34" charset="0"/>
                </a:rPr>
                <a:t> </a:t>
              </a:r>
              <a:r>
                <a:rPr lang="it-IT" sz="1400" b="1" dirty="0" err="1">
                  <a:solidFill>
                    <a:srgbClr val="C00000"/>
                  </a:solidFill>
                  <a:latin typeface="Tahoma" pitchFamily="34" charset="0"/>
                </a:rPr>
                <a:t>Environmental</a:t>
              </a:r>
              <a:r>
                <a:rPr lang="it-IT" sz="1400" b="1" dirty="0">
                  <a:solidFill>
                    <a:srgbClr val="C00000"/>
                  </a:solidFill>
                  <a:latin typeface="Tahoma" pitchFamily="34" charset="0"/>
                </a:rPr>
                <a:t> Status </a:t>
              </a:r>
              <a:r>
                <a:rPr lang="it-IT" sz="1400" b="1" dirty="0">
                  <a:solidFill>
                    <a:srgbClr val="000000"/>
                  </a:solidFill>
                  <a:latin typeface="Tahoma" pitchFamily="34" charset="0"/>
                </a:rPr>
                <a:t>in the marine </a:t>
              </a:r>
              <a:r>
                <a:rPr lang="it-IT" sz="1400" b="1" dirty="0" err="1">
                  <a:solidFill>
                    <a:srgbClr val="000000"/>
                  </a:solidFill>
                  <a:latin typeface="Tahoma" pitchFamily="34" charset="0"/>
                </a:rPr>
                <a:t>environment</a:t>
              </a:r>
              <a:endParaRPr lang="it-IT" sz="1400" dirty="0">
                <a:solidFill>
                  <a:srgbClr val="000000"/>
                </a:solidFill>
                <a:latin typeface="Tahoma" pitchFamily="34" charset="0"/>
              </a:endParaRPr>
            </a:p>
          </p:txBody>
        </p:sp>
        <p:sp>
          <p:nvSpPr>
            <p:cNvPr id="41" name="Text Box 22"/>
            <p:cNvSpPr txBox="1">
              <a:spLocks noChangeArrowheads="1"/>
            </p:cNvSpPr>
            <p:nvPr/>
          </p:nvSpPr>
          <p:spPr bwMode="auto">
            <a:xfrm>
              <a:off x="3429000" y="5146902"/>
              <a:ext cx="1366835" cy="327003"/>
            </a:xfrm>
            <a:prstGeom prst="rect">
              <a:avLst/>
            </a:prstGeom>
            <a:grpFill/>
            <a:ln w="63495">
              <a:solidFill>
                <a:srgbClr val="C00000"/>
              </a:solidFill>
              <a:miter lim="800000"/>
              <a:headEnd/>
              <a:tailEnd/>
            </a:ln>
          </p:spPr>
          <p:txBody>
            <a:bodyPr wrap="square" anchorCtr="1">
              <a:spAutoFit/>
            </a:bodyPr>
            <a:lstStyle/>
            <a:p>
              <a:pPr algn="ctr">
                <a:spcBef>
                  <a:spcPts val="1400"/>
                </a:spcBef>
              </a:pPr>
              <a:r>
                <a:rPr lang="it-IT" sz="2000" b="1" dirty="0">
                  <a:solidFill>
                    <a:srgbClr val="FF0000"/>
                  </a:solidFill>
                  <a:latin typeface="Tahoma" pitchFamily="34" charset="0"/>
                </a:rPr>
                <a:t>2020</a:t>
              </a:r>
            </a:p>
          </p:txBody>
        </p:sp>
      </p:grpSp>
      <p:sp>
        <p:nvSpPr>
          <p:cNvPr id="18" name="CasellaDiTesto 17"/>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10" name="Immagine 9" descr="ISPRA-RGB-BAND.gif"/>
          <p:cNvPicPr>
            <a:picLocks noChangeAspect="1"/>
          </p:cNvPicPr>
          <p:nvPr/>
        </p:nvPicPr>
        <p:blipFill>
          <a:blip r:embed="rId2" cstate="print"/>
          <a:stretch>
            <a:fillRect/>
          </a:stretch>
        </p:blipFill>
        <p:spPr>
          <a:xfrm>
            <a:off x="251520" y="404664"/>
            <a:ext cx="787255" cy="332656"/>
          </a:xfrm>
          <a:prstGeom prst="rect">
            <a:avLst/>
          </a:prstGeom>
        </p:spPr>
      </p:pic>
      <p:pic>
        <p:nvPicPr>
          <p:cNvPr id="5" name="Picture 2"/>
          <p:cNvPicPr>
            <a:picLocks noChangeAspect="1"/>
          </p:cNvPicPr>
          <p:nvPr/>
        </p:nvPicPr>
        <p:blipFill>
          <a:blip r:embed="rId3" cstate="print"/>
          <a:srcRect/>
          <a:stretch>
            <a:fillRect/>
          </a:stretch>
        </p:blipFill>
        <p:spPr bwMode="auto">
          <a:xfrm>
            <a:off x="1403648" y="692696"/>
            <a:ext cx="7491413" cy="6165304"/>
          </a:xfrm>
          <a:prstGeom prst="rect">
            <a:avLst/>
          </a:prstGeom>
          <a:noFill/>
          <a:ln w="9525">
            <a:noFill/>
            <a:miter lim="800000"/>
            <a:headEnd/>
            <a:tailEnd/>
          </a:ln>
        </p:spPr>
      </p:pic>
      <p:sp>
        <p:nvSpPr>
          <p:cNvPr id="6" name="Rettangolo 5"/>
          <p:cNvSpPr/>
          <p:nvPr/>
        </p:nvSpPr>
        <p:spPr>
          <a:xfrm>
            <a:off x="1763688" y="0"/>
            <a:ext cx="6984776" cy="369332"/>
          </a:xfrm>
          <a:prstGeom prst="rect">
            <a:avLst/>
          </a:prstGeom>
        </p:spPr>
        <p:txBody>
          <a:bodyPr wrap="square">
            <a:spAutoFit/>
          </a:bodyPr>
          <a:lstStyle/>
          <a:p>
            <a:r>
              <a:rPr lang="en-US" b="1" dirty="0" smtClean="0">
                <a:solidFill>
                  <a:srgbClr val="C00000"/>
                </a:solidFill>
                <a:latin typeface="Calibri" pitchFamily="34" charset="0"/>
              </a:rPr>
              <a:t>The initial assessment of marine waters through the existing data</a:t>
            </a:r>
            <a:endParaRPr lang="en-GB" b="1" dirty="0">
              <a:solidFill>
                <a:srgbClr val="C00000"/>
              </a:solidFill>
              <a:latin typeface="Calibri" pitchFamily="34" charset="0"/>
            </a:endParaRPr>
          </a:p>
        </p:txBody>
      </p:sp>
      <p:sp>
        <p:nvSpPr>
          <p:cNvPr id="7" name="Rectangle 15"/>
          <p:cNvSpPr>
            <a:spLocks noChangeArrowheads="1"/>
          </p:cNvSpPr>
          <p:nvPr/>
        </p:nvSpPr>
        <p:spPr bwMode="auto">
          <a:xfrm>
            <a:off x="6228184" y="2132856"/>
            <a:ext cx="2312988" cy="833438"/>
          </a:xfrm>
          <a:prstGeom prst="rect">
            <a:avLst/>
          </a:prstGeom>
          <a:noFill/>
          <a:ln w="9528">
            <a:solidFill>
              <a:srgbClr val="C00000"/>
            </a:solidFill>
            <a:round/>
            <a:headEnd/>
            <a:tailEnd/>
          </a:ln>
        </p:spPr>
        <p:txBody>
          <a:bodyPr lIns="90004" tIns="46798" rIns="90004" bIns="46798" anchorCtr="1">
            <a:spAutoFit/>
          </a:bodyPr>
          <a:lstStyle/>
          <a:p>
            <a:pPr algn="ctr">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pPr>
            <a:r>
              <a:rPr lang="en-US" sz="2400" b="1" dirty="0">
                <a:solidFill>
                  <a:srgbClr val="C00000"/>
                </a:solidFill>
                <a:latin typeface="Calibri" pitchFamily="34" charset="0"/>
              </a:rPr>
              <a:t>Data currently available</a:t>
            </a:r>
          </a:p>
        </p:txBody>
      </p:sp>
      <p:sp>
        <p:nvSpPr>
          <p:cNvPr id="8" name="Ovale 7"/>
          <p:cNvSpPr/>
          <p:nvPr/>
        </p:nvSpPr>
        <p:spPr>
          <a:xfrm>
            <a:off x="2915816" y="1628800"/>
            <a:ext cx="2232248" cy="360040"/>
          </a:xfrm>
          <a:prstGeom prst="ellipse">
            <a:avLst/>
          </a:prstGeom>
          <a:solidFill>
            <a:srgbClr val="C0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e 8"/>
          <p:cNvSpPr/>
          <p:nvPr/>
        </p:nvSpPr>
        <p:spPr>
          <a:xfrm>
            <a:off x="2987824" y="4005064"/>
            <a:ext cx="3456384" cy="432048"/>
          </a:xfrm>
          <a:prstGeom prst="ellipse">
            <a:avLst/>
          </a:prstGeom>
          <a:solidFill>
            <a:srgbClr val="C0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sellaDiTesto 10"/>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sp>
        <p:nvSpPr>
          <p:cNvPr id="22" name="CasellaDiTesto 21"/>
          <p:cNvSpPr txBox="1"/>
          <p:nvPr/>
        </p:nvSpPr>
        <p:spPr>
          <a:xfrm>
            <a:off x="3707904" y="764704"/>
            <a:ext cx="2736304"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b="1" dirty="0" smtClean="0">
                <a:solidFill>
                  <a:srgbClr val="008080"/>
                </a:solidFill>
              </a:rPr>
              <a:t>RS- </a:t>
            </a:r>
            <a:r>
              <a:rPr lang="it-IT" b="1" dirty="0" err="1" smtClean="0">
                <a:solidFill>
                  <a:srgbClr val="008080"/>
                </a:solidFill>
              </a:rPr>
              <a:t>Physical</a:t>
            </a:r>
            <a:r>
              <a:rPr lang="it-IT" b="1" dirty="0" smtClean="0">
                <a:solidFill>
                  <a:srgbClr val="008080"/>
                </a:solidFill>
              </a:rPr>
              <a:t> </a:t>
            </a:r>
            <a:r>
              <a:rPr lang="it-IT" b="1" dirty="0" err="1" smtClean="0">
                <a:solidFill>
                  <a:srgbClr val="008080"/>
                </a:solidFill>
              </a:rPr>
              <a:t>features</a:t>
            </a:r>
            <a:endParaRPr lang="en-GB" b="1" dirty="0">
              <a:solidFill>
                <a:srgbClr val="008080"/>
              </a:solidFill>
            </a:endParaRPr>
          </a:p>
        </p:txBody>
      </p:sp>
      <p:grpSp>
        <p:nvGrpSpPr>
          <p:cNvPr id="25" name="Gruppo 24"/>
          <p:cNvGrpSpPr/>
          <p:nvPr/>
        </p:nvGrpSpPr>
        <p:grpSpPr>
          <a:xfrm>
            <a:off x="1115616" y="1628800"/>
            <a:ext cx="12259960" cy="4359969"/>
            <a:chOff x="1424239" y="1602978"/>
            <a:chExt cx="8754134" cy="4472218"/>
          </a:xfrm>
        </p:grpSpPr>
        <p:sp>
          <p:nvSpPr>
            <p:cNvPr id="8" name="Rettangolo 7"/>
            <p:cNvSpPr/>
            <p:nvPr/>
          </p:nvSpPr>
          <p:spPr>
            <a:xfrm>
              <a:off x="1475656" y="2035026"/>
              <a:ext cx="4326270" cy="378841"/>
            </a:xfrm>
            <a:prstGeom prst="rect">
              <a:avLst/>
            </a:prstGeom>
          </p:spPr>
          <p:txBody>
            <a:bodyPr wrap="none">
              <a:spAutoFit/>
            </a:bodyPr>
            <a:lstStyle/>
            <a:p>
              <a:pPr>
                <a:buFont typeface="Wingdings" pitchFamily="2" charset="2"/>
                <a:buChar char="q"/>
              </a:pPr>
              <a:r>
                <a:rPr lang="en-GB" dirty="0" smtClean="0">
                  <a:latin typeface="Calibri" pitchFamily="34" charset="0"/>
                </a:rPr>
                <a:t> Sea Surface Temperature			</a:t>
              </a:r>
              <a:r>
                <a:rPr lang="en-GB" dirty="0" smtClean="0">
                  <a:solidFill>
                    <a:srgbClr val="C00000"/>
                  </a:solidFill>
                  <a:latin typeface="Calibri" pitchFamily="34" charset="0"/>
                </a:rPr>
                <a:t> </a:t>
              </a:r>
              <a:r>
                <a:rPr lang="en-GB" sz="1600" dirty="0" smtClean="0">
                  <a:solidFill>
                    <a:srgbClr val="C00000"/>
                  </a:solidFill>
                  <a:latin typeface="Calibri" pitchFamily="34" charset="0"/>
                </a:rPr>
                <a:t>Satellite data</a:t>
              </a:r>
              <a:endParaRPr lang="en-GB" sz="1600" dirty="0">
                <a:solidFill>
                  <a:srgbClr val="C00000"/>
                </a:solidFill>
                <a:latin typeface="Calibri" pitchFamily="34" charset="0"/>
              </a:endParaRPr>
            </a:p>
          </p:txBody>
        </p:sp>
        <p:sp>
          <p:nvSpPr>
            <p:cNvPr id="11" name="Rettangolo 10"/>
            <p:cNvSpPr/>
            <p:nvPr/>
          </p:nvSpPr>
          <p:spPr>
            <a:xfrm>
              <a:off x="1424239" y="2415459"/>
              <a:ext cx="5398764" cy="662971"/>
            </a:xfrm>
            <a:prstGeom prst="rect">
              <a:avLst/>
            </a:prstGeom>
          </p:spPr>
          <p:txBody>
            <a:bodyPr wrap="square">
              <a:spAutoFit/>
            </a:bodyPr>
            <a:lstStyle/>
            <a:p>
              <a:pPr>
                <a:buFont typeface="Wingdings" pitchFamily="2" charset="2"/>
                <a:buChar char="q"/>
              </a:pPr>
              <a:r>
                <a:rPr lang="en-GB" dirty="0" smtClean="0">
                  <a:latin typeface="Calibri" pitchFamily="34" charset="0"/>
                </a:rPr>
                <a:t> </a:t>
              </a:r>
              <a:r>
                <a:rPr lang="en-GB" dirty="0" err="1" smtClean="0">
                  <a:latin typeface="Calibri" pitchFamily="34" charset="0"/>
                </a:rPr>
                <a:t>SeaBottom</a:t>
              </a:r>
              <a:r>
                <a:rPr lang="en-GB" dirty="0" smtClean="0">
                  <a:latin typeface="Calibri" pitchFamily="34" charset="0"/>
                </a:rPr>
                <a:t> Temperature			 </a:t>
              </a:r>
              <a:r>
                <a:rPr lang="en-GB" sz="1600" dirty="0" smtClean="0">
                  <a:solidFill>
                    <a:srgbClr val="C00000"/>
                  </a:solidFill>
                  <a:latin typeface="Calibri" pitchFamily="34" charset="0"/>
                </a:rPr>
                <a:t>Oceanographic campaigns</a:t>
              </a:r>
            </a:p>
            <a:p>
              <a:pPr lvl="8"/>
              <a:r>
                <a:rPr lang="en-GB" dirty="0" smtClean="0">
                  <a:solidFill>
                    <a:srgbClr val="C00000"/>
                  </a:solidFill>
                  <a:latin typeface="Calibri" pitchFamily="34" charset="0"/>
                </a:rPr>
                <a:t>	 </a:t>
              </a:r>
              <a:r>
                <a:rPr lang="en-GB" sz="1600" dirty="0" err="1" smtClean="0">
                  <a:solidFill>
                    <a:srgbClr val="C00000"/>
                  </a:solidFill>
                  <a:latin typeface="Calibri" pitchFamily="34" charset="0"/>
                </a:rPr>
                <a:t>MyOcean’s</a:t>
              </a:r>
              <a:r>
                <a:rPr lang="en-GB" sz="1600" dirty="0" smtClean="0">
                  <a:solidFill>
                    <a:srgbClr val="C00000"/>
                  </a:solidFill>
                  <a:latin typeface="Calibri" pitchFamily="34" charset="0"/>
                </a:rPr>
                <a:t> numerical model</a:t>
              </a:r>
              <a:endParaRPr lang="en-GB" sz="1600" dirty="0">
                <a:solidFill>
                  <a:srgbClr val="C00000"/>
                </a:solidFill>
                <a:latin typeface="Calibri" pitchFamily="34" charset="0"/>
              </a:endParaRPr>
            </a:p>
          </p:txBody>
        </p:sp>
        <p:sp>
          <p:nvSpPr>
            <p:cNvPr id="13" name="Rettangolo 12"/>
            <p:cNvSpPr/>
            <p:nvPr/>
          </p:nvSpPr>
          <p:spPr>
            <a:xfrm>
              <a:off x="1475656" y="4114282"/>
              <a:ext cx="5156846" cy="378841"/>
            </a:xfrm>
            <a:prstGeom prst="rect">
              <a:avLst/>
            </a:prstGeom>
          </p:spPr>
          <p:txBody>
            <a:bodyPr wrap="none">
              <a:spAutoFit/>
            </a:bodyPr>
            <a:lstStyle/>
            <a:p>
              <a:pPr>
                <a:buFont typeface="Wingdings" pitchFamily="2" charset="2"/>
                <a:buChar char="q"/>
              </a:pPr>
              <a:r>
                <a:rPr lang="en-GB" dirty="0" smtClean="0">
                  <a:latin typeface="Calibri" pitchFamily="34" charset="0"/>
                </a:rPr>
                <a:t> Salinity				 </a:t>
              </a:r>
              <a:r>
                <a:rPr lang="en-GB" sz="1600" dirty="0" err="1" smtClean="0">
                  <a:solidFill>
                    <a:srgbClr val="C00000"/>
                  </a:solidFill>
                  <a:latin typeface="Calibri" pitchFamily="34" charset="0"/>
                </a:rPr>
                <a:t>MyOcean’s</a:t>
              </a:r>
              <a:r>
                <a:rPr lang="en-GB" sz="1600" dirty="0" smtClean="0">
                  <a:solidFill>
                    <a:srgbClr val="C00000"/>
                  </a:solidFill>
                  <a:latin typeface="Calibri" pitchFamily="34" charset="0"/>
                </a:rPr>
                <a:t> numerical model</a:t>
              </a:r>
              <a:endParaRPr lang="en-GB" sz="1600" dirty="0">
                <a:solidFill>
                  <a:srgbClr val="C00000"/>
                </a:solidFill>
                <a:latin typeface="Calibri" pitchFamily="34" charset="0"/>
              </a:endParaRPr>
            </a:p>
          </p:txBody>
        </p:sp>
        <p:sp>
          <p:nvSpPr>
            <p:cNvPr id="15" name="Rettangolo 14"/>
            <p:cNvSpPr/>
            <p:nvPr/>
          </p:nvSpPr>
          <p:spPr>
            <a:xfrm>
              <a:off x="1475656" y="4483591"/>
              <a:ext cx="5406233" cy="378841"/>
            </a:xfrm>
            <a:prstGeom prst="rect">
              <a:avLst/>
            </a:prstGeom>
          </p:spPr>
          <p:txBody>
            <a:bodyPr wrap="none">
              <a:spAutoFit/>
            </a:bodyPr>
            <a:lstStyle/>
            <a:p>
              <a:pPr>
                <a:buFont typeface="Wingdings" pitchFamily="2" charset="2"/>
                <a:buChar char="q"/>
              </a:pPr>
              <a:r>
                <a:rPr lang="en-GB" dirty="0" smtClean="0">
                  <a:latin typeface="Calibri" pitchFamily="34" charset="0"/>
                </a:rPr>
                <a:t> Current velocity 				</a:t>
              </a:r>
              <a:r>
                <a:rPr lang="en-GB" sz="1600" dirty="0" err="1" smtClean="0">
                  <a:solidFill>
                    <a:srgbClr val="C00000"/>
                  </a:solidFill>
                  <a:latin typeface="Calibri" pitchFamily="34" charset="0"/>
                </a:rPr>
                <a:t>MyOcean’s</a:t>
              </a:r>
              <a:r>
                <a:rPr lang="en-GB" sz="1600" dirty="0" smtClean="0">
                  <a:solidFill>
                    <a:srgbClr val="C00000"/>
                  </a:solidFill>
                  <a:latin typeface="Calibri" pitchFamily="34" charset="0"/>
                </a:rPr>
                <a:t> numerical model</a:t>
              </a:r>
              <a:r>
                <a:rPr lang="en-GB" dirty="0" smtClean="0">
                  <a:latin typeface="Calibri" pitchFamily="34" charset="0"/>
                </a:rPr>
                <a:t>	</a:t>
              </a:r>
              <a:endParaRPr lang="en-GB" dirty="0">
                <a:latin typeface="Calibri" pitchFamily="34" charset="0"/>
              </a:endParaRPr>
            </a:p>
          </p:txBody>
        </p:sp>
        <p:sp>
          <p:nvSpPr>
            <p:cNvPr id="16" name="Rettangolo 15"/>
            <p:cNvSpPr/>
            <p:nvPr/>
          </p:nvSpPr>
          <p:spPr>
            <a:xfrm>
              <a:off x="1475656" y="4926762"/>
              <a:ext cx="4935111" cy="378841"/>
            </a:xfrm>
            <a:prstGeom prst="rect">
              <a:avLst/>
            </a:prstGeom>
          </p:spPr>
          <p:txBody>
            <a:bodyPr wrap="none">
              <a:spAutoFit/>
            </a:bodyPr>
            <a:lstStyle/>
            <a:p>
              <a:pPr>
                <a:buFont typeface="Wingdings" pitchFamily="2" charset="2"/>
                <a:buChar char="q"/>
              </a:pPr>
              <a:r>
                <a:rPr lang="en-GB" dirty="0" smtClean="0">
                  <a:latin typeface="Calibri" pitchFamily="34" charset="0"/>
                </a:rPr>
                <a:t> Wave Exposure				</a:t>
              </a:r>
              <a:r>
                <a:rPr lang="en-GB" sz="1600" dirty="0" smtClean="0">
                  <a:solidFill>
                    <a:srgbClr val="C00000"/>
                  </a:solidFill>
                  <a:latin typeface="Calibri" pitchFamily="34" charset="0"/>
                </a:rPr>
                <a:t>ECMWF numerical model</a:t>
              </a:r>
              <a:endParaRPr lang="en-GB" sz="1600" dirty="0">
                <a:solidFill>
                  <a:srgbClr val="C00000"/>
                </a:solidFill>
                <a:latin typeface="Calibri" pitchFamily="34" charset="0"/>
              </a:endParaRPr>
            </a:p>
          </p:txBody>
        </p:sp>
        <p:sp>
          <p:nvSpPr>
            <p:cNvPr id="17" name="Rettangolo 16"/>
            <p:cNvSpPr/>
            <p:nvPr/>
          </p:nvSpPr>
          <p:spPr>
            <a:xfrm>
              <a:off x="1475656" y="3375663"/>
              <a:ext cx="4780497" cy="378841"/>
            </a:xfrm>
            <a:prstGeom prst="rect">
              <a:avLst/>
            </a:prstGeom>
          </p:spPr>
          <p:txBody>
            <a:bodyPr wrap="none">
              <a:spAutoFit/>
            </a:bodyPr>
            <a:lstStyle/>
            <a:p>
              <a:pPr>
                <a:buFont typeface="Wingdings" pitchFamily="2" charset="2"/>
                <a:buChar char="q"/>
              </a:pPr>
              <a:r>
                <a:rPr lang="en-GB" dirty="0" smtClean="0">
                  <a:latin typeface="Calibri" pitchFamily="34" charset="0"/>
                </a:rPr>
                <a:t>  Upwelling				</a:t>
              </a:r>
              <a:r>
                <a:rPr lang="en-GB" sz="1600" dirty="0" smtClean="0">
                  <a:solidFill>
                    <a:srgbClr val="C00000"/>
                  </a:solidFill>
                  <a:latin typeface="Calibri" pitchFamily="34" charset="0"/>
                </a:rPr>
                <a:t>RMN and satellite data</a:t>
              </a:r>
              <a:endParaRPr lang="en-GB" sz="1600" dirty="0">
                <a:solidFill>
                  <a:srgbClr val="C00000"/>
                </a:solidFill>
                <a:latin typeface="Calibri" pitchFamily="34" charset="0"/>
              </a:endParaRPr>
            </a:p>
          </p:txBody>
        </p:sp>
        <p:sp>
          <p:nvSpPr>
            <p:cNvPr id="19" name="Rettangolo 18"/>
            <p:cNvSpPr/>
            <p:nvPr/>
          </p:nvSpPr>
          <p:spPr>
            <a:xfrm>
              <a:off x="1475656" y="3671110"/>
              <a:ext cx="8702717" cy="378841"/>
            </a:xfrm>
            <a:prstGeom prst="rect">
              <a:avLst/>
            </a:prstGeom>
          </p:spPr>
          <p:txBody>
            <a:bodyPr wrap="none">
              <a:spAutoFit/>
            </a:bodyPr>
            <a:lstStyle/>
            <a:p>
              <a:pPr>
                <a:buFont typeface="Wingdings" pitchFamily="2" charset="2"/>
                <a:buChar char="q"/>
              </a:pPr>
              <a:r>
                <a:rPr lang="en-GB" dirty="0" smtClean="0">
                  <a:latin typeface="Calibri" pitchFamily="34" charset="0"/>
                </a:rPr>
                <a:t> Mixing characteristics			 </a:t>
              </a:r>
              <a:r>
                <a:rPr lang="en-GB" sz="1600" dirty="0" err="1" smtClean="0">
                  <a:solidFill>
                    <a:srgbClr val="C00000"/>
                  </a:solidFill>
                  <a:latin typeface="Calibri" pitchFamily="34" charset="0"/>
                </a:rPr>
                <a:t>MyOcean’s</a:t>
              </a:r>
              <a:r>
                <a:rPr lang="en-GB" sz="1600" dirty="0" smtClean="0">
                  <a:solidFill>
                    <a:srgbClr val="C00000"/>
                  </a:solidFill>
                  <a:latin typeface="Calibri" pitchFamily="34" charset="0"/>
                </a:rPr>
                <a:t> numerical model </a:t>
              </a:r>
              <a:r>
                <a:rPr lang="en-GB" dirty="0" smtClean="0">
                  <a:latin typeface="Calibri" pitchFamily="34" charset="0"/>
                </a:rPr>
                <a:t>						</a:t>
              </a:r>
              <a:endParaRPr lang="en-GB" dirty="0">
                <a:latin typeface="Calibri" pitchFamily="34" charset="0"/>
              </a:endParaRPr>
            </a:p>
          </p:txBody>
        </p:sp>
        <p:sp>
          <p:nvSpPr>
            <p:cNvPr id="20" name="Rettangolo 19"/>
            <p:cNvSpPr/>
            <p:nvPr/>
          </p:nvSpPr>
          <p:spPr>
            <a:xfrm>
              <a:off x="1475656" y="5443795"/>
              <a:ext cx="5501596" cy="631401"/>
            </a:xfrm>
            <a:prstGeom prst="rect">
              <a:avLst/>
            </a:prstGeom>
          </p:spPr>
          <p:txBody>
            <a:bodyPr wrap="square">
              <a:spAutoFit/>
            </a:bodyPr>
            <a:lstStyle/>
            <a:p>
              <a:pPr>
                <a:buFont typeface="Wingdings" pitchFamily="2" charset="2"/>
                <a:buChar char="q"/>
              </a:pPr>
              <a:r>
                <a:rPr lang="en-GB" dirty="0" smtClean="0">
                  <a:latin typeface="Calibri" pitchFamily="34" charset="0"/>
                </a:rPr>
                <a:t> </a:t>
              </a:r>
              <a:r>
                <a:rPr lang="en-GB" dirty="0" err="1" smtClean="0">
                  <a:latin typeface="Calibri" pitchFamily="34" charset="0"/>
                </a:rPr>
                <a:t>ResidenceTime</a:t>
              </a:r>
              <a:r>
                <a:rPr lang="en-GB" dirty="0" smtClean="0">
                  <a:latin typeface="Calibri" pitchFamily="34" charset="0"/>
                </a:rPr>
                <a:t>				</a:t>
              </a:r>
              <a:r>
                <a:rPr lang="en-GB" sz="1600" dirty="0" err="1" smtClean="0">
                  <a:solidFill>
                    <a:srgbClr val="C00000"/>
                  </a:solidFill>
                  <a:latin typeface="Calibri" pitchFamily="34" charset="0"/>
                </a:rPr>
                <a:t>MyOcean’s</a:t>
              </a:r>
              <a:r>
                <a:rPr lang="en-GB" sz="1600" dirty="0" smtClean="0">
                  <a:solidFill>
                    <a:srgbClr val="C00000"/>
                  </a:solidFill>
                  <a:latin typeface="Calibri" pitchFamily="34" charset="0"/>
                </a:rPr>
                <a:t> data post processing  						</a:t>
              </a:r>
              <a:r>
                <a:rPr lang="en-GB" sz="1600" dirty="0" err="1" smtClean="0">
                  <a:solidFill>
                    <a:srgbClr val="C00000"/>
                  </a:solidFill>
                  <a:latin typeface="Calibri" pitchFamily="34" charset="0"/>
                </a:rPr>
                <a:t>lagrangian</a:t>
              </a:r>
              <a:r>
                <a:rPr lang="en-GB" sz="1600" dirty="0" smtClean="0">
                  <a:solidFill>
                    <a:srgbClr val="C00000"/>
                  </a:solidFill>
                  <a:latin typeface="Calibri" pitchFamily="34" charset="0"/>
                </a:rPr>
                <a:t> particle model</a:t>
              </a:r>
              <a:endParaRPr lang="en-GB" sz="1600" dirty="0">
                <a:solidFill>
                  <a:srgbClr val="C00000"/>
                </a:solidFill>
                <a:latin typeface="Calibri" pitchFamily="34" charset="0"/>
              </a:endParaRPr>
            </a:p>
          </p:txBody>
        </p:sp>
        <p:sp>
          <p:nvSpPr>
            <p:cNvPr id="21" name="Rettangolo 20"/>
            <p:cNvSpPr/>
            <p:nvPr/>
          </p:nvSpPr>
          <p:spPr>
            <a:xfrm>
              <a:off x="1475656" y="3006354"/>
              <a:ext cx="4983048" cy="378841"/>
            </a:xfrm>
            <a:prstGeom prst="rect">
              <a:avLst/>
            </a:prstGeom>
          </p:spPr>
          <p:txBody>
            <a:bodyPr wrap="none">
              <a:spAutoFit/>
            </a:bodyPr>
            <a:lstStyle/>
            <a:p>
              <a:pPr>
                <a:buFont typeface="Wingdings" pitchFamily="2" charset="2"/>
                <a:buChar char="q"/>
              </a:pPr>
              <a:r>
                <a:rPr lang="en-GB" dirty="0" smtClean="0">
                  <a:latin typeface="Calibri" pitchFamily="34" charset="0"/>
                </a:rPr>
                <a:t>  Turbidity				</a:t>
              </a:r>
              <a:r>
                <a:rPr lang="en-GB" sz="1600" dirty="0" smtClean="0">
                  <a:solidFill>
                    <a:srgbClr val="C00000"/>
                  </a:solidFill>
                  <a:latin typeface="Calibri" pitchFamily="34" charset="0"/>
                </a:rPr>
                <a:t>Oceanographic campaigns</a:t>
              </a:r>
              <a:endParaRPr lang="en-GB" sz="1600" dirty="0">
                <a:solidFill>
                  <a:srgbClr val="C00000"/>
                </a:solidFill>
                <a:latin typeface="Calibri" pitchFamily="34" charset="0"/>
              </a:endParaRPr>
            </a:p>
          </p:txBody>
        </p:sp>
        <p:sp>
          <p:nvSpPr>
            <p:cNvPr id="23" name="CasellaDiTesto 22"/>
            <p:cNvSpPr txBox="1"/>
            <p:nvPr/>
          </p:nvSpPr>
          <p:spPr>
            <a:xfrm>
              <a:off x="1475656" y="1602978"/>
              <a:ext cx="5450180" cy="662971"/>
            </a:xfrm>
            <a:prstGeom prst="rect">
              <a:avLst/>
            </a:prstGeom>
            <a:noFill/>
          </p:spPr>
          <p:txBody>
            <a:bodyPr wrap="square" rtlCol="0">
              <a:spAutoFit/>
            </a:bodyPr>
            <a:lstStyle/>
            <a:p>
              <a:pPr>
                <a:buFont typeface="Wingdings" pitchFamily="2" charset="2"/>
                <a:buChar char="q"/>
              </a:pPr>
              <a:r>
                <a:rPr lang="en-GB" dirty="0" smtClean="0">
                  <a:latin typeface="Calibri" pitchFamily="34" charset="0"/>
                </a:rPr>
                <a:t>Topography Bathymetry			</a:t>
              </a:r>
              <a:r>
                <a:rPr lang="en-GB" sz="1600" dirty="0" smtClean="0">
                  <a:solidFill>
                    <a:srgbClr val="C00000"/>
                  </a:solidFill>
                  <a:latin typeface="Calibri" pitchFamily="34" charset="0"/>
                </a:rPr>
                <a:t>Surveys</a:t>
              </a:r>
            </a:p>
            <a:p>
              <a:endParaRPr lang="en-GB" dirty="0">
                <a:latin typeface="Calibri" pitchFamily="34" charset="0"/>
              </a:endParaRPr>
            </a:p>
          </p:txBody>
        </p:sp>
      </p:grpSp>
      <p:sp>
        <p:nvSpPr>
          <p:cNvPr id="27" name="CasellaDiTesto 26"/>
          <p:cNvSpPr txBox="1"/>
          <p:nvPr/>
        </p:nvSpPr>
        <p:spPr>
          <a:xfrm>
            <a:off x="1475656" y="1124744"/>
            <a:ext cx="136815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it-IT" dirty="0" err="1" smtClean="0">
                <a:solidFill>
                  <a:schemeClr val="tx1"/>
                </a:solidFill>
              </a:rPr>
              <a:t>Parameters</a:t>
            </a:r>
            <a:endParaRPr lang="en-GB" dirty="0">
              <a:solidFill>
                <a:schemeClr val="tx1"/>
              </a:solidFill>
            </a:endParaRPr>
          </a:p>
        </p:txBody>
      </p:sp>
      <p:sp>
        <p:nvSpPr>
          <p:cNvPr id="28" name="CasellaDiTesto 27"/>
          <p:cNvSpPr txBox="1"/>
          <p:nvPr/>
        </p:nvSpPr>
        <p:spPr>
          <a:xfrm>
            <a:off x="6588224" y="1124744"/>
            <a:ext cx="237626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it-IT" dirty="0" smtClean="0">
                <a:solidFill>
                  <a:srgbClr val="FF0000"/>
                </a:solidFill>
              </a:rPr>
              <a:t>Data/information </a:t>
            </a:r>
            <a:r>
              <a:rPr lang="it-IT" dirty="0" err="1" smtClean="0">
                <a:solidFill>
                  <a:srgbClr val="FF0000"/>
                </a:solidFill>
              </a:rPr>
              <a:t>used</a:t>
            </a:r>
            <a:endParaRPr lang="en-GB" dirty="0">
              <a:solidFill>
                <a:srgbClr val="FF0000"/>
              </a:solidFill>
            </a:endParaRPr>
          </a:p>
        </p:txBody>
      </p:sp>
      <p:sp>
        <p:nvSpPr>
          <p:cNvPr id="29" name="CasellaDiTesto 28"/>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sp>
        <p:nvSpPr>
          <p:cNvPr id="5" name="Rettangolo 4"/>
          <p:cNvSpPr/>
          <p:nvPr/>
        </p:nvSpPr>
        <p:spPr>
          <a:xfrm>
            <a:off x="1475656" y="1268760"/>
            <a:ext cx="7272808" cy="646331"/>
          </a:xfrm>
          <a:prstGeom prst="rect">
            <a:avLst/>
          </a:prstGeom>
        </p:spPr>
        <p:txBody>
          <a:bodyPr wrap="square">
            <a:spAutoFit/>
          </a:bodyPr>
          <a:lstStyle/>
          <a:p>
            <a:pPr algn="just"/>
            <a:r>
              <a:rPr lang="en-GB" dirty="0" smtClean="0">
                <a:solidFill>
                  <a:srgbClr val="008080"/>
                </a:solidFill>
                <a:latin typeface="Calibri" pitchFamily="34" charset="0"/>
              </a:rPr>
              <a:t>Report WISE RBMP data on analysis of pressures and impacts of coastal water bodies due to saline and temperature changing regime</a:t>
            </a:r>
            <a:endParaRPr lang="en-GB" dirty="0">
              <a:solidFill>
                <a:srgbClr val="008080"/>
              </a:solidFill>
              <a:latin typeface="Calibri" pitchFamily="34" charset="0"/>
            </a:endParaRPr>
          </a:p>
        </p:txBody>
      </p:sp>
      <p:sp>
        <p:nvSpPr>
          <p:cNvPr id="7" name="CasellaDiTesto 6"/>
          <p:cNvSpPr txBox="1"/>
          <p:nvPr/>
        </p:nvSpPr>
        <p:spPr>
          <a:xfrm>
            <a:off x="2771800" y="836712"/>
            <a:ext cx="4824536"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b="1" dirty="0" smtClean="0">
                <a:solidFill>
                  <a:srgbClr val="008080"/>
                </a:solidFill>
              </a:rPr>
              <a:t>RS- </a:t>
            </a:r>
            <a:r>
              <a:rPr lang="it-IT" b="1" dirty="0" err="1" smtClean="0">
                <a:solidFill>
                  <a:srgbClr val="008080"/>
                </a:solidFill>
              </a:rPr>
              <a:t>Interference</a:t>
            </a:r>
            <a:r>
              <a:rPr lang="it-IT" b="1" dirty="0" smtClean="0">
                <a:solidFill>
                  <a:srgbClr val="008080"/>
                </a:solidFill>
              </a:rPr>
              <a:t> </a:t>
            </a:r>
            <a:r>
              <a:rPr lang="it-IT" b="1" dirty="0" err="1" smtClean="0">
                <a:solidFill>
                  <a:srgbClr val="008080"/>
                </a:solidFill>
              </a:rPr>
              <a:t>with</a:t>
            </a:r>
            <a:r>
              <a:rPr lang="it-IT" b="1" dirty="0" smtClean="0">
                <a:solidFill>
                  <a:srgbClr val="008080"/>
                </a:solidFill>
              </a:rPr>
              <a:t> </a:t>
            </a:r>
            <a:r>
              <a:rPr lang="it-IT" b="1" dirty="0" err="1" smtClean="0">
                <a:solidFill>
                  <a:srgbClr val="008080"/>
                </a:solidFill>
              </a:rPr>
              <a:t>hydrological</a:t>
            </a:r>
            <a:r>
              <a:rPr lang="it-IT" b="1" dirty="0" smtClean="0">
                <a:solidFill>
                  <a:srgbClr val="008080"/>
                </a:solidFill>
              </a:rPr>
              <a:t> </a:t>
            </a:r>
            <a:r>
              <a:rPr lang="it-IT" b="1" dirty="0" err="1" smtClean="0">
                <a:solidFill>
                  <a:srgbClr val="008080"/>
                </a:solidFill>
              </a:rPr>
              <a:t>process</a:t>
            </a:r>
            <a:endParaRPr lang="en-GB" b="1" dirty="0">
              <a:solidFill>
                <a:srgbClr val="008080"/>
              </a:solidFill>
            </a:endParaRPr>
          </a:p>
        </p:txBody>
      </p:sp>
      <p:sp>
        <p:nvSpPr>
          <p:cNvPr id="8" name="CasellaDiTesto 7"/>
          <p:cNvSpPr txBox="1"/>
          <p:nvPr/>
        </p:nvSpPr>
        <p:spPr>
          <a:xfrm>
            <a:off x="2123728" y="1916832"/>
            <a:ext cx="607223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b="1" dirty="0" smtClean="0">
                <a:solidFill>
                  <a:srgbClr val="008080"/>
                </a:solidFill>
              </a:rPr>
              <a:t>RS- </a:t>
            </a:r>
            <a:r>
              <a:rPr lang="it-IT" b="1" dirty="0" err="1" smtClean="0">
                <a:solidFill>
                  <a:srgbClr val="008080"/>
                </a:solidFill>
              </a:rPr>
              <a:t>Nutrient</a:t>
            </a:r>
            <a:r>
              <a:rPr lang="it-IT" b="1" dirty="0" smtClean="0">
                <a:solidFill>
                  <a:srgbClr val="008080"/>
                </a:solidFill>
              </a:rPr>
              <a:t> and </a:t>
            </a:r>
            <a:r>
              <a:rPr lang="it-IT" b="1" dirty="0" err="1" smtClean="0">
                <a:solidFill>
                  <a:srgbClr val="008080"/>
                </a:solidFill>
              </a:rPr>
              <a:t>organic</a:t>
            </a:r>
            <a:r>
              <a:rPr lang="it-IT" b="1" dirty="0" smtClean="0">
                <a:solidFill>
                  <a:srgbClr val="008080"/>
                </a:solidFill>
              </a:rPr>
              <a:t> </a:t>
            </a:r>
            <a:r>
              <a:rPr lang="it-IT" b="1" dirty="0" err="1" smtClean="0">
                <a:solidFill>
                  <a:srgbClr val="008080"/>
                </a:solidFill>
              </a:rPr>
              <a:t>matter</a:t>
            </a:r>
            <a:r>
              <a:rPr lang="it-IT" b="1" dirty="0" smtClean="0">
                <a:solidFill>
                  <a:srgbClr val="008080"/>
                </a:solidFill>
              </a:rPr>
              <a:t> </a:t>
            </a:r>
            <a:r>
              <a:rPr lang="it-IT" b="1" dirty="0" err="1" smtClean="0">
                <a:solidFill>
                  <a:srgbClr val="008080"/>
                </a:solidFill>
              </a:rPr>
              <a:t>enrichment</a:t>
            </a:r>
            <a:endParaRPr lang="en-GB" b="1" dirty="0">
              <a:solidFill>
                <a:srgbClr val="008080"/>
              </a:solidFill>
            </a:endParaRPr>
          </a:p>
        </p:txBody>
      </p:sp>
      <p:sp>
        <p:nvSpPr>
          <p:cNvPr id="10" name="Rettangolo 9"/>
          <p:cNvSpPr/>
          <p:nvPr/>
        </p:nvSpPr>
        <p:spPr>
          <a:xfrm>
            <a:off x="1403648" y="3284984"/>
            <a:ext cx="7102970" cy="1015663"/>
          </a:xfrm>
          <a:prstGeom prst="rect">
            <a:avLst/>
          </a:prstGeom>
        </p:spPr>
        <p:txBody>
          <a:bodyPr wrap="none">
            <a:spAutoFit/>
          </a:bodyPr>
          <a:lstStyle/>
          <a:p>
            <a:pPr>
              <a:buFont typeface="Wingdings" pitchFamily="2" charset="2"/>
              <a:buChar char="q"/>
            </a:pPr>
            <a:r>
              <a:rPr lang="en-GB" dirty="0" smtClean="0"/>
              <a:t> Nutrients				</a:t>
            </a:r>
            <a:r>
              <a:rPr lang="en-GB" sz="1400" dirty="0" smtClean="0">
                <a:solidFill>
                  <a:srgbClr val="C00000"/>
                </a:solidFill>
                <a:latin typeface="Arial" pitchFamily="34" charset="0"/>
                <a:cs typeface="Arial" pitchFamily="34" charset="0"/>
              </a:rPr>
              <a:t>In situ monitoring data</a:t>
            </a:r>
          </a:p>
          <a:p>
            <a:pPr lvl="8"/>
            <a:r>
              <a:rPr lang="en-GB" sz="1400" dirty="0" smtClean="0">
                <a:solidFill>
                  <a:srgbClr val="C00000"/>
                </a:solidFill>
                <a:latin typeface="Arial" pitchFamily="34" charset="0"/>
                <a:cs typeface="Arial" pitchFamily="34" charset="0"/>
              </a:rPr>
              <a:t>	</a:t>
            </a:r>
            <a:r>
              <a:rPr lang="en-GB" sz="1400" dirty="0" err="1" smtClean="0">
                <a:solidFill>
                  <a:srgbClr val="C00000"/>
                </a:solidFill>
                <a:latin typeface="Arial" pitchFamily="34" charset="0"/>
                <a:cs typeface="Arial" pitchFamily="34" charset="0"/>
              </a:rPr>
              <a:t>MyOcean</a:t>
            </a:r>
            <a:r>
              <a:rPr lang="en-GB" sz="1400" dirty="0" smtClean="0">
                <a:solidFill>
                  <a:srgbClr val="C00000"/>
                </a:solidFill>
                <a:latin typeface="Arial" pitchFamily="34" charset="0"/>
                <a:cs typeface="Arial" pitchFamily="34" charset="0"/>
              </a:rPr>
              <a:t>’ s numerical model</a:t>
            </a:r>
          </a:p>
          <a:p>
            <a:pPr lvl="8"/>
            <a:r>
              <a:rPr lang="it-IT" sz="1400" dirty="0" smtClean="0">
                <a:solidFill>
                  <a:srgbClr val="C00000"/>
                </a:solidFill>
                <a:latin typeface="Arial" pitchFamily="34" charset="0"/>
                <a:cs typeface="Arial" pitchFamily="34" charset="0"/>
              </a:rPr>
              <a:t>	LTER-MC database</a:t>
            </a:r>
          </a:p>
          <a:p>
            <a:pPr lvl="8"/>
            <a:r>
              <a:rPr lang="it-IT" sz="1400" dirty="0" smtClean="0">
                <a:solidFill>
                  <a:srgbClr val="C00000"/>
                </a:solidFill>
                <a:latin typeface="Arial" pitchFamily="34" charset="0"/>
                <a:cs typeface="Arial" pitchFamily="34" charset="0"/>
              </a:rPr>
              <a:t>	VECTOR-NASA database</a:t>
            </a:r>
            <a:endParaRPr lang="en-GB" sz="1400" dirty="0">
              <a:solidFill>
                <a:srgbClr val="C00000"/>
              </a:solidFill>
              <a:latin typeface="Arial" pitchFamily="34" charset="0"/>
              <a:cs typeface="Arial" pitchFamily="34" charset="0"/>
            </a:endParaRPr>
          </a:p>
        </p:txBody>
      </p:sp>
      <p:sp>
        <p:nvSpPr>
          <p:cNvPr id="12" name="Rettangolo 11"/>
          <p:cNvSpPr/>
          <p:nvPr/>
        </p:nvSpPr>
        <p:spPr>
          <a:xfrm>
            <a:off x="1331640" y="4869160"/>
            <a:ext cx="6984776" cy="830997"/>
          </a:xfrm>
          <a:prstGeom prst="rect">
            <a:avLst/>
          </a:prstGeom>
        </p:spPr>
        <p:txBody>
          <a:bodyPr wrap="square">
            <a:spAutoFit/>
          </a:bodyPr>
          <a:lstStyle/>
          <a:p>
            <a:pPr>
              <a:buFont typeface="Wingdings" pitchFamily="2" charset="2"/>
              <a:buChar char="q"/>
            </a:pPr>
            <a:r>
              <a:rPr lang="en-GB" dirty="0" smtClean="0"/>
              <a:t> Chlorophyll a 				</a:t>
            </a:r>
            <a:r>
              <a:rPr lang="en-GB" sz="1400" dirty="0" smtClean="0">
                <a:solidFill>
                  <a:srgbClr val="C00000"/>
                </a:solidFill>
                <a:latin typeface="Arial" pitchFamily="34" charset="0"/>
                <a:cs typeface="Arial" pitchFamily="34" charset="0"/>
              </a:rPr>
              <a:t>In situ monitoring data </a:t>
            </a:r>
            <a:r>
              <a:rPr lang="en-GB" sz="1400" dirty="0" smtClean="0">
                <a:latin typeface="Arial" pitchFamily="34" charset="0"/>
                <a:cs typeface="Arial" pitchFamily="34" charset="0"/>
              </a:rPr>
              <a:t>						</a:t>
            </a:r>
            <a:r>
              <a:rPr lang="en-GB" sz="1400" dirty="0" smtClean="0">
                <a:solidFill>
                  <a:srgbClr val="C00000"/>
                </a:solidFill>
                <a:latin typeface="Arial" pitchFamily="34" charset="0"/>
                <a:cs typeface="Arial" pitchFamily="34" charset="0"/>
              </a:rPr>
              <a:t>Satellite data</a:t>
            </a:r>
            <a:r>
              <a:rPr lang="en-GB" sz="1600" dirty="0" smtClean="0">
                <a:latin typeface="Arial" pitchFamily="34" charset="0"/>
                <a:cs typeface="Arial" pitchFamily="34" charset="0"/>
              </a:rPr>
              <a:t/>
            </a:r>
            <a:br>
              <a:rPr lang="en-GB" sz="1600" dirty="0" smtClean="0">
                <a:latin typeface="Arial" pitchFamily="34" charset="0"/>
                <a:cs typeface="Arial" pitchFamily="34" charset="0"/>
              </a:rPr>
            </a:br>
            <a:endParaRPr lang="en-GB" sz="1600" dirty="0">
              <a:latin typeface="Arial" pitchFamily="34" charset="0"/>
              <a:cs typeface="Arial" pitchFamily="34" charset="0"/>
            </a:endParaRPr>
          </a:p>
        </p:txBody>
      </p:sp>
      <p:sp>
        <p:nvSpPr>
          <p:cNvPr id="13" name="Rettangolo 12"/>
          <p:cNvSpPr/>
          <p:nvPr/>
        </p:nvSpPr>
        <p:spPr>
          <a:xfrm>
            <a:off x="1331640" y="4293096"/>
            <a:ext cx="6561412" cy="369332"/>
          </a:xfrm>
          <a:prstGeom prst="rect">
            <a:avLst/>
          </a:prstGeom>
        </p:spPr>
        <p:txBody>
          <a:bodyPr wrap="none">
            <a:spAutoFit/>
          </a:bodyPr>
          <a:lstStyle/>
          <a:p>
            <a:pPr>
              <a:buFont typeface="Wingdings" pitchFamily="2" charset="2"/>
              <a:buChar char="q"/>
            </a:pPr>
            <a:r>
              <a:rPr lang="en-GB" dirty="0" smtClean="0"/>
              <a:t> Oxygen 				</a:t>
            </a:r>
            <a:r>
              <a:rPr lang="en-GB" sz="1400" dirty="0" smtClean="0">
                <a:solidFill>
                  <a:srgbClr val="C00000"/>
                </a:solidFill>
                <a:latin typeface="Arial" pitchFamily="34" charset="0"/>
                <a:cs typeface="Arial" pitchFamily="34" charset="0"/>
              </a:rPr>
              <a:t>In situ monitoring data</a:t>
            </a:r>
            <a:endParaRPr lang="en-GB" sz="1400" dirty="0">
              <a:solidFill>
                <a:srgbClr val="C00000"/>
              </a:solidFill>
              <a:latin typeface="Arial" pitchFamily="34" charset="0"/>
              <a:cs typeface="Arial" pitchFamily="34" charset="0"/>
            </a:endParaRPr>
          </a:p>
        </p:txBody>
      </p:sp>
      <p:sp>
        <p:nvSpPr>
          <p:cNvPr id="14" name="Rettangolo 13"/>
          <p:cNvSpPr/>
          <p:nvPr/>
        </p:nvSpPr>
        <p:spPr>
          <a:xfrm>
            <a:off x="2915816" y="2420888"/>
            <a:ext cx="3746538" cy="369332"/>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p>
            <a:r>
              <a:rPr lang="en-GB" b="1" dirty="0" smtClean="0">
                <a:solidFill>
                  <a:srgbClr val="008080"/>
                </a:solidFill>
              </a:rPr>
              <a:t>RS- Descriptor 5: </a:t>
            </a:r>
            <a:r>
              <a:rPr lang="en-GB" b="1" dirty="0" err="1" smtClean="0">
                <a:solidFill>
                  <a:srgbClr val="008080"/>
                </a:solidFill>
              </a:rPr>
              <a:t>Eutrophication</a:t>
            </a:r>
            <a:r>
              <a:rPr lang="en-GB" b="1" dirty="0" smtClean="0">
                <a:solidFill>
                  <a:srgbClr val="008080"/>
                </a:solidFill>
              </a:rPr>
              <a:t> </a:t>
            </a:r>
            <a:endParaRPr lang="en-GB" b="1" dirty="0">
              <a:solidFill>
                <a:srgbClr val="008080"/>
              </a:solidFill>
            </a:endParaRPr>
          </a:p>
        </p:txBody>
      </p:sp>
      <p:sp>
        <p:nvSpPr>
          <p:cNvPr id="15" name="Rettangolo 14"/>
          <p:cNvSpPr/>
          <p:nvPr/>
        </p:nvSpPr>
        <p:spPr>
          <a:xfrm>
            <a:off x="1331640" y="5661248"/>
            <a:ext cx="6561412" cy="584775"/>
          </a:xfrm>
          <a:prstGeom prst="rect">
            <a:avLst/>
          </a:prstGeom>
        </p:spPr>
        <p:txBody>
          <a:bodyPr wrap="none">
            <a:spAutoFit/>
          </a:bodyPr>
          <a:lstStyle/>
          <a:p>
            <a:pPr>
              <a:buFont typeface="Wingdings" pitchFamily="2" charset="2"/>
              <a:buChar char="q"/>
            </a:pPr>
            <a:r>
              <a:rPr lang="en-GB" dirty="0" smtClean="0"/>
              <a:t> phytoplankton 				</a:t>
            </a:r>
            <a:r>
              <a:rPr lang="en-GB" sz="1400" dirty="0" smtClean="0">
                <a:solidFill>
                  <a:srgbClr val="C00000"/>
                </a:solidFill>
                <a:latin typeface="Arial" pitchFamily="34" charset="0"/>
                <a:cs typeface="Arial" pitchFamily="34" charset="0"/>
              </a:rPr>
              <a:t>In situ monitoring data</a:t>
            </a:r>
          </a:p>
          <a:p>
            <a:pPr lvl="8"/>
            <a:r>
              <a:rPr lang="it-IT" sz="1400" dirty="0" smtClean="0">
                <a:solidFill>
                  <a:srgbClr val="C00000"/>
                </a:solidFill>
                <a:latin typeface="Arial" pitchFamily="34" charset="0"/>
                <a:cs typeface="Arial" pitchFamily="34" charset="0"/>
              </a:rPr>
              <a:t>	</a:t>
            </a:r>
            <a:endParaRPr lang="en-GB" sz="1400" dirty="0">
              <a:solidFill>
                <a:srgbClr val="C00000"/>
              </a:solidFill>
              <a:latin typeface="Arial" pitchFamily="34" charset="0"/>
              <a:cs typeface="Arial" pitchFamily="34" charset="0"/>
            </a:endParaRPr>
          </a:p>
        </p:txBody>
      </p:sp>
      <p:sp>
        <p:nvSpPr>
          <p:cNvPr id="16" name="CasellaDiTesto 15"/>
          <p:cNvSpPr txBox="1"/>
          <p:nvPr/>
        </p:nvSpPr>
        <p:spPr>
          <a:xfrm>
            <a:off x="1403648" y="2852936"/>
            <a:ext cx="136815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it-IT" dirty="0" err="1" smtClean="0">
                <a:solidFill>
                  <a:schemeClr val="tx1"/>
                </a:solidFill>
              </a:rPr>
              <a:t>Parameters</a:t>
            </a:r>
            <a:endParaRPr lang="en-GB" dirty="0">
              <a:solidFill>
                <a:schemeClr val="tx1"/>
              </a:solidFill>
            </a:endParaRPr>
          </a:p>
        </p:txBody>
      </p:sp>
      <p:sp>
        <p:nvSpPr>
          <p:cNvPr id="17" name="CasellaDiTesto 16"/>
          <p:cNvSpPr txBox="1"/>
          <p:nvPr/>
        </p:nvSpPr>
        <p:spPr>
          <a:xfrm>
            <a:off x="6012160" y="2924944"/>
            <a:ext cx="237626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it-IT" dirty="0" smtClean="0">
                <a:solidFill>
                  <a:srgbClr val="FF0000"/>
                </a:solidFill>
              </a:rPr>
              <a:t>Data/information </a:t>
            </a:r>
            <a:r>
              <a:rPr lang="it-IT" dirty="0" err="1" smtClean="0">
                <a:solidFill>
                  <a:srgbClr val="FF0000"/>
                </a:solidFill>
              </a:rPr>
              <a:t>used</a:t>
            </a:r>
            <a:endParaRPr lang="en-GB" dirty="0">
              <a:solidFill>
                <a:srgbClr val="FF0000"/>
              </a:solidFill>
            </a:endParaRPr>
          </a:p>
        </p:txBody>
      </p:sp>
      <p:sp>
        <p:nvSpPr>
          <p:cNvPr id="21" name="CasellaDiTesto 20"/>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grpSp>
        <p:nvGrpSpPr>
          <p:cNvPr id="2" name="Gruppo 24"/>
          <p:cNvGrpSpPr>
            <a:grpSpLocks/>
          </p:cNvGrpSpPr>
          <p:nvPr/>
        </p:nvGrpSpPr>
        <p:grpSpPr bwMode="auto">
          <a:xfrm>
            <a:off x="1214438" y="814388"/>
            <a:ext cx="6715125" cy="442912"/>
            <a:chOff x="1214414" y="814312"/>
            <a:chExt cx="6715172" cy="443030"/>
          </a:xfrm>
        </p:grpSpPr>
        <p:grpSp>
          <p:nvGrpSpPr>
            <p:cNvPr id="3" name="Gruppo 28"/>
            <p:cNvGrpSpPr>
              <a:grpSpLocks/>
            </p:cNvGrpSpPr>
            <p:nvPr/>
          </p:nvGrpSpPr>
          <p:grpSpPr bwMode="auto">
            <a:xfrm>
              <a:off x="1214414" y="857232"/>
              <a:ext cx="4572032" cy="400110"/>
              <a:chOff x="1214414" y="857232"/>
              <a:chExt cx="4572032" cy="400110"/>
            </a:xfrm>
          </p:grpSpPr>
          <p:sp>
            <p:nvSpPr>
              <p:cNvPr id="28" name="Rettangolo 4"/>
              <p:cNvSpPr>
                <a:spLocks noChangeArrowheads="1"/>
              </p:cNvSpPr>
              <p:nvPr/>
            </p:nvSpPr>
            <p:spPr bwMode="auto">
              <a:xfrm>
                <a:off x="1214414" y="857232"/>
                <a:ext cx="1812612" cy="400110"/>
              </a:xfrm>
              <a:prstGeom prst="rect">
                <a:avLst/>
              </a:prstGeom>
              <a:solidFill>
                <a:srgbClr val="00FF00"/>
              </a:solidFill>
              <a:ln w="28575">
                <a:solidFill>
                  <a:schemeClr val="tx1"/>
                </a:solidFill>
                <a:miter lim="800000"/>
                <a:headEnd/>
                <a:tailEnd/>
              </a:ln>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a:latin typeface="Calibri" pitchFamily="34" charset="0"/>
                    <a:ea typeface="Calibri" pitchFamily="34" charset="0"/>
                    <a:cs typeface="Calibri" pitchFamily="34" charset="0"/>
                  </a:rPr>
                  <a:t>D1-Biodiversity</a:t>
                </a:r>
              </a:p>
            </p:txBody>
          </p:sp>
          <p:cxnSp>
            <p:nvCxnSpPr>
              <p:cNvPr id="29" name="Connettore 2 28"/>
              <p:cNvCxnSpPr/>
              <p:nvPr/>
            </p:nvCxnSpPr>
            <p:spPr>
              <a:xfrm>
                <a:off x="3143239" y="1000098"/>
                <a:ext cx="2643207"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CasellaDiTesto 3"/>
            <p:cNvSpPr txBox="1">
              <a:spLocks noChangeArrowheads="1"/>
            </p:cNvSpPr>
            <p:nvPr/>
          </p:nvSpPr>
          <p:spPr bwMode="auto">
            <a:xfrm>
              <a:off x="6215074" y="814312"/>
              <a:ext cx="1714512" cy="400110"/>
            </a:xfrm>
            <a:prstGeom prst="rect">
              <a:avLst/>
            </a:prstGeom>
            <a:solidFill>
              <a:srgbClr val="00FF00"/>
            </a:solidFill>
            <a:ln w="9525">
              <a:solidFill>
                <a:schemeClr val="tx1"/>
              </a:solidFill>
              <a:miter lim="800000"/>
              <a:headEnd/>
              <a:tailEnd/>
            </a:ln>
          </p:spPr>
          <p:txBody>
            <a:bodyPr>
              <a:spAutoFit/>
            </a:bodyPr>
            <a:lstStyle/>
            <a:p>
              <a:r>
                <a:rPr lang="it-IT" sz="2000" b="1">
                  <a:latin typeface="Calibri" pitchFamily="34" charset="0"/>
                  <a:ea typeface="Calibri" pitchFamily="34" charset="0"/>
                  <a:cs typeface="Calibri" pitchFamily="34" charset="0"/>
                </a:rPr>
                <a:t>14 Indicators</a:t>
              </a:r>
            </a:p>
          </p:txBody>
        </p:sp>
      </p:grpSp>
      <p:grpSp>
        <p:nvGrpSpPr>
          <p:cNvPr id="4" name="Gruppo 29"/>
          <p:cNvGrpSpPr>
            <a:grpSpLocks/>
          </p:cNvGrpSpPr>
          <p:nvPr/>
        </p:nvGrpSpPr>
        <p:grpSpPr bwMode="auto">
          <a:xfrm>
            <a:off x="1214438" y="1357313"/>
            <a:ext cx="6715125" cy="428625"/>
            <a:chOff x="1214414" y="1357298"/>
            <a:chExt cx="6715172" cy="428628"/>
          </a:xfrm>
        </p:grpSpPr>
        <p:grpSp>
          <p:nvGrpSpPr>
            <p:cNvPr id="5" name="Gruppo 31"/>
            <p:cNvGrpSpPr>
              <a:grpSpLocks/>
            </p:cNvGrpSpPr>
            <p:nvPr/>
          </p:nvGrpSpPr>
          <p:grpSpPr bwMode="auto">
            <a:xfrm>
              <a:off x="1214414" y="1357298"/>
              <a:ext cx="4554569" cy="400110"/>
              <a:chOff x="1214414" y="1357298"/>
              <a:chExt cx="4554569" cy="400110"/>
            </a:xfrm>
          </p:grpSpPr>
          <p:sp>
            <p:nvSpPr>
              <p:cNvPr id="33" name="Rettangolo 9"/>
              <p:cNvSpPr>
                <a:spLocks noChangeArrowheads="1"/>
              </p:cNvSpPr>
              <p:nvPr/>
            </p:nvSpPr>
            <p:spPr bwMode="auto">
              <a:xfrm>
                <a:off x="1214414" y="1357298"/>
                <a:ext cx="2982355" cy="400110"/>
              </a:xfrm>
              <a:prstGeom prst="rect">
                <a:avLst/>
              </a:prstGeom>
              <a:solidFill>
                <a:srgbClr val="FF3399"/>
              </a:solidFill>
              <a:ln w="28575">
                <a:solidFill>
                  <a:schemeClr val="tx1"/>
                </a:solidFill>
                <a:miter lim="800000"/>
                <a:headEnd/>
                <a:tailEnd/>
              </a:ln>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a:latin typeface="Calibri" pitchFamily="34" charset="0"/>
                    <a:ea typeface="Calibri" pitchFamily="34" charset="0"/>
                    <a:cs typeface="Calibri" pitchFamily="34" charset="0"/>
                  </a:rPr>
                  <a:t>D2-Non idegenous species</a:t>
                </a:r>
              </a:p>
            </p:txBody>
          </p:sp>
          <p:cxnSp>
            <p:nvCxnSpPr>
              <p:cNvPr id="34" name="Connettore 2 33"/>
              <p:cNvCxnSpPr/>
              <p:nvPr/>
            </p:nvCxnSpPr>
            <p:spPr>
              <a:xfrm>
                <a:off x="4340223" y="1571612"/>
                <a:ext cx="142876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CasellaDiTesto 8"/>
            <p:cNvSpPr txBox="1">
              <a:spLocks noChangeArrowheads="1"/>
            </p:cNvSpPr>
            <p:nvPr/>
          </p:nvSpPr>
          <p:spPr bwMode="auto">
            <a:xfrm>
              <a:off x="6215074" y="1385816"/>
              <a:ext cx="1714512" cy="400110"/>
            </a:xfrm>
            <a:prstGeom prst="rect">
              <a:avLst/>
            </a:prstGeom>
            <a:solidFill>
              <a:srgbClr val="FF3399"/>
            </a:solidFill>
            <a:ln w="9525">
              <a:solidFill>
                <a:schemeClr val="tx1"/>
              </a:solidFill>
              <a:miter lim="800000"/>
              <a:headEnd/>
              <a:tailEnd/>
            </a:ln>
          </p:spPr>
          <p:txBody>
            <a:bodyPr>
              <a:spAutoFit/>
            </a:bodyPr>
            <a:lstStyle/>
            <a:p>
              <a:r>
                <a:rPr lang="it-IT" sz="2000" b="1">
                  <a:latin typeface="Calibri" pitchFamily="34" charset="0"/>
                  <a:ea typeface="Calibri" pitchFamily="34" charset="0"/>
                  <a:cs typeface="Calibri" pitchFamily="34" charset="0"/>
                </a:rPr>
                <a:t>3 Indicators</a:t>
              </a:r>
            </a:p>
          </p:txBody>
        </p:sp>
      </p:grpSp>
      <p:grpSp>
        <p:nvGrpSpPr>
          <p:cNvPr id="6" name="Gruppo 34"/>
          <p:cNvGrpSpPr>
            <a:grpSpLocks/>
          </p:cNvGrpSpPr>
          <p:nvPr/>
        </p:nvGrpSpPr>
        <p:grpSpPr bwMode="auto">
          <a:xfrm>
            <a:off x="1214438" y="1857375"/>
            <a:ext cx="6715125" cy="471488"/>
            <a:chOff x="1214414" y="1857364"/>
            <a:chExt cx="6715172" cy="471548"/>
          </a:xfrm>
        </p:grpSpPr>
        <p:grpSp>
          <p:nvGrpSpPr>
            <p:cNvPr id="7" name="Gruppo 34"/>
            <p:cNvGrpSpPr>
              <a:grpSpLocks/>
            </p:cNvGrpSpPr>
            <p:nvPr/>
          </p:nvGrpSpPr>
          <p:grpSpPr bwMode="auto">
            <a:xfrm>
              <a:off x="1214414" y="1857364"/>
              <a:ext cx="4572032" cy="400110"/>
              <a:chOff x="1214414" y="1857364"/>
              <a:chExt cx="4572032" cy="400110"/>
            </a:xfrm>
          </p:grpSpPr>
          <p:sp>
            <p:nvSpPr>
              <p:cNvPr id="38" name="Rettangolo 14"/>
              <p:cNvSpPr>
                <a:spLocks noChangeArrowheads="1"/>
              </p:cNvSpPr>
              <p:nvPr/>
            </p:nvSpPr>
            <p:spPr bwMode="auto">
              <a:xfrm>
                <a:off x="1214414" y="1857364"/>
                <a:ext cx="1491114" cy="400110"/>
              </a:xfrm>
              <a:prstGeom prst="rect">
                <a:avLst/>
              </a:prstGeom>
              <a:solidFill>
                <a:srgbClr val="00B0F0"/>
              </a:solidFill>
              <a:ln w="28575">
                <a:solidFill>
                  <a:schemeClr val="tx1"/>
                </a:solidFill>
                <a:miter lim="800000"/>
                <a:headEnd/>
                <a:tailEnd/>
              </a:ln>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a:latin typeface="Calibri" pitchFamily="34" charset="0"/>
                    <a:ea typeface="Calibri" pitchFamily="34" charset="0"/>
                    <a:cs typeface="Calibri" pitchFamily="34" charset="0"/>
                  </a:rPr>
                  <a:t>D3-Fisheries</a:t>
                </a:r>
              </a:p>
            </p:txBody>
          </p:sp>
          <p:cxnSp>
            <p:nvCxnSpPr>
              <p:cNvPr id="39" name="Connettore 2 38"/>
              <p:cNvCxnSpPr/>
              <p:nvPr/>
            </p:nvCxnSpPr>
            <p:spPr>
              <a:xfrm>
                <a:off x="2786050" y="2071704"/>
                <a:ext cx="3000396"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 name="CasellaDiTesto 13"/>
            <p:cNvSpPr txBox="1">
              <a:spLocks noChangeArrowheads="1"/>
            </p:cNvSpPr>
            <p:nvPr/>
          </p:nvSpPr>
          <p:spPr bwMode="auto">
            <a:xfrm>
              <a:off x="6215074" y="1928802"/>
              <a:ext cx="1714512" cy="400110"/>
            </a:xfrm>
            <a:prstGeom prst="rect">
              <a:avLst/>
            </a:prstGeom>
            <a:solidFill>
              <a:srgbClr val="00B0F0"/>
            </a:solidFill>
            <a:ln w="9525">
              <a:solidFill>
                <a:schemeClr val="tx1"/>
              </a:solidFill>
              <a:miter lim="800000"/>
              <a:headEnd/>
              <a:tailEnd/>
            </a:ln>
          </p:spPr>
          <p:txBody>
            <a:bodyPr>
              <a:spAutoFit/>
            </a:bodyPr>
            <a:lstStyle/>
            <a:p>
              <a:r>
                <a:rPr lang="it-IT" sz="2000" b="1">
                  <a:latin typeface="Calibri" pitchFamily="34" charset="0"/>
                  <a:ea typeface="Calibri" pitchFamily="34" charset="0"/>
                  <a:cs typeface="Calibri" pitchFamily="34" charset="0"/>
                </a:rPr>
                <a:t>7 Indicators</a:t>
              </a:r>
            </a:p>
          </p:txBody>
        </p:sp>
      </p:grpSp>
      <p:grpSp>
        <p:nvGrpSpPr>
          <p:cNvPr id="8" name="Gruppo 39"/>
          <p:cNvGrpSpPr>
            <a:grpSpLocks/>
          </p:cNvGrpSpPr>
          <p:nvPr/>
        </p:nvGrpSpPr>
        <p:grpSpPr bwMode="auto">
          <a:xfrm>
            <a:off x="1214438" y="2357438"/>
            <a:ext cx="6715125" cy="500062"/>
            <a:chOff x="1214414" y="2357430"/>
            <a:chExt cx="6715172" cy="500066"/>
          </a:xfrm>
        </p:grpSpPr>
        <p:grpSp>
          <p:nvGrpSpPr>
            <p:cNvPr id="10" name="Gruppo 37"/>
            <p:cNvGrpSpPr>
              <a:grpSpLocks/>
            </p:cNvGrpSpPr>
            <p:nvPr/>
          </p:nvGrpSpPr>
          <p:grpSpPr bwMode="auto">
            <a:xfrm>
              <a:off x="1214414" y="2357430"/>
              <a:ext cx="4500593" cy="400110"/>
              <a:chOff x="1214414" y="2357430"/>
              <a:chExt cx="4500593" cy="400110"/>
            </a:xfrm>
          </p:grpSpPr>
          <p:sp>
            <p:nvSpPr>
              <p:cNvPr id="43" name="Rettangolo 19"/>
              <p:cNvSpPr>
                <a:spLocks noChangeArrowheads="1"/>
              </p:cNvSpPr>
              <p:nvPr/>
            </p:nvSpPr>
            <p:spPr bwMode="auto">
              <a:xfrm>
                <a:off x="1214414" y="2357430"/>
                <a:ext cx="1596591" cy="400110"/>
              </a:xfrm>
              <a:prstGeom prst="rect">
                <a:avLst/>
              </a:prstGeom>
              <a:solidFill>
                <a:srgbClr val="99FF99"/>
              </a:solidFill>
              <a:ln w="28575">
                <a:solidFill>
                  <a:schemeClr val="tx1"/>
                </a:solidFill>
                <a:miter lim="800000"/>
                <a:headEnd/>
                <a:tailEnd/>
              </a:ln>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a:latin typeface="Calibri" pitchFamily="34" charset="0"/>
                    <a:ea typeface="Calibri" pitchFamily="34" charset="0"/>
                    <a:cs typeface="Calibri" pitchFamily="34" charset="0"/>
                  </a:rPr>
                  <a:t>D4-Food web</a:t>
                </a:r>
              </a:p>
            </p:txBody>
          </p:sp>
          <p:cxnSp>
            <p:nvCxnSpPr>
              <p:cNvPr id="44" name="Connettore 2 43"/>
              <p:cNvCxnSpPr/>
              <p:nvPr/>
            </p:nvCxnSpPr>
            <p:spPr>
              <a:xfrm>
                <a:off x="2928926" y="2571744"/>
                <a:ext cx="2786081"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2" name="CasellaDiTesto 18"/>
            <p:cNvSpPr txBox="1">
              <a:spLocks noChangeArrowheads="1"/>
            </p:cNvSpPr>
            <p:nvPr/>
          </p:nvSpPr>
          <p:spPr bwMode="auto">
            <a:xfrm>
              <a:off x="6215074" y="2457386"/>
              <a:ext cx="1714512" cy="400110"/>
            </a:xfrm>
            <a:prstGeom prst="rect">
              <a:avLst/>
            </a:prstGeom>
            <a:solidFill>
              <a:srgbClr val="99FF99"/>
            </a:solidFill>
            <a:ln w="9525">
              <a:solidFill>
                <a:schemeClr val="tx1"/>
              </a:solidFill>
              <a:miter lim="800000"/>
              <a:headEnd/>
              <a:tailEnd/>
            </a:ln>
          </p:spPr>
          <p:txBody>
            <a:bodyPr>
              <a:spAutoFit/>
            </a:bodyPr>
            <a:lstStyle/>
            <a:p>
              <a:r>
                <a:rPr lang="it-IT" sz="2000" b="1">
                  <a:latin typeface="Calibri" pitchFamily="34" charset="0"/>
                  <a:ea typeface="Calibri" pitchFamily="34" charset="0"/>
                  <a:cs typeface="Calibri" pitchFamily="34" charset="0"/>
                </a:rPr>
                <a:t>3  Indicators</a:t>
              </a:r>
            </a:p>
          </p:txBody>
        </p:sp>
      </p:grpSp>
      <p:grpSp>
        <p:nvGrpSpPr>
          <p:cNvPr id="11" name="Gruppo 44"/>
          <p:cNvGrpSpPr>
            <a:grpSpLocks/>
          </p:cNvGrpSpPr>
          <p:nvPr/>
        </p:nvGrpSpPr>
        <p:grpSpPr bwMode="auto">
          <a:xfrm>
            <a:off x="1214438" y="2857500"/>
            <a:ext cx="6715125" cy="571500"/>
            <a:chOff x="1214414" y="2857496"/>
            <a:chExt cx="6715172" cy="571504"/>
          </a:xfrm>
        </p:grpSpPr>
        <p:grpSp>
          <p:nvGrpSpPr>
            <p:cNvPr id="12" name="Gruppo 40"/>
            <p:cNvGrpSpPr>
              <a:grpSpLocks/>
            </p:cNvGrpSpPr>
            <p:nvPr/>
          </p:nvGrpSpPr>
          <p:grpSpPr bwMode="auto">
            <a:xfrm>
              <a:off x="1214414" y="2857496"/>
              <a:ext cx="4429156" cy="400110"/>
              <a:chOff x="1214414" y="2857496"/>
              <a:chExt cx="4429156" cy="400110"/>
            </a:xfrm>
          </p:grpSpPr>
          <p:sp>
            <p:nvSpPr>
              <p:cNvPr id="48" name="Rettangolo 24"/>
              <p:cNvSpPr>
                <a:spLocks noChangeArrowheads="1"/>
              </p:cNvSpPr>
              <p:nvPr/>
            </p:nvSpPr>
            <p:spPr bwMode="auto">
              <a:xfrm>
                <a:off x="1214414" y="2857496"/>
                <a:ext cx="2126929" cy="400110"/>
              </a:xfrm>
              <a:prstGeom prst="rect">
                <a:avLst/>
              </a:prstGeom>
              <a:solidFill>
                <a:srgbClr val="FF6600"/>
              </a:solidFill>
              <a:ln w="28575">
                <a:solidFill>
                  <a:schemeClr val="tx1"/>
                </a:solidFill>
                <a:miter lim="800000"/>
                <a:headEnd/>
                <a:tailEnd/>
              </a:ln>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a:latin typeface="Calibri" pitchFamily="34" charset="0"/>
                    <a:ea typeface="Calibri" pitchFamily="34" charset="0"/>
                    <a:cs typeface="Calibri" pitchFamily="34" charset="0"/>
                  </a:rPr>
                  <a:t>D5-Eutrophication</a:t>
                </a:r>
              </a:p>
            </p:txBody>
          </p:sp>
          <p:cxnSp>
            <p:nvCxnSpPr>
              <p:cNvPr id="49" name="Connettore 2 48"/>
              <p:cNvCxnSpPr/>
              <p:nvPr/>
            </p:nvCxnSpPr>
            <p:spPr>
              <a:xfrm>
                <a:off x="3428991" y="3071811"/>
                <a:ext cx="2214579"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 name="CasellaDiTesto 23"/>
            <p:cNvSpPr txBox="1">
              <a:spLocks noChangeArrowheads="1"/>
            </p:cNvSpPr>
            <p:nvPr/>
          </p:nvSpPr>
          <p:spPr bwMode="auto">
            <a:xfrm>
              <a:off x="6215074" y="3028890"/>
              <a:ext cx="1714512" cy="400110"/>
            </a:xfrm>
            <a:prstGeom prst="rect">
              <a:avLst/>
            </a:prstGeom>
            <a:solidFill>
              <a:srgbClr val="FF6600"/>
            </a:solidFill>
            <a:ln w="9525">
              <a:solidFill>
                <a:schemeClr val="tx1"/>
              </a:solidFill>
              <a:miter lim="800000"/>
              <a:headEnd/>
              <a:tailEnd/>
            </a:ln>
          </p:spPr>
          <p:txBody>
            <a:bodyPr>
              <a:spAutoFit/>
            </a:bodyPr>
            <a:lstStyle/>
            <a:p>
              <a:r>
                <a:rPr lang="it-IT" sz="2000" b="1">
                  <a:latin typeface="Calibri" pitchFamily="34" charset="0"/>
                  <a:ea typeface="Calibri" pitchFamily="34" charset="0"/>
                  <a:cs typeface="Calibri" pitchFamily="34" charset="0"/>
                </a:rPr>
                <a:t>8  Indicators</a:t>
              </a:r>
            </a:p>
          </p:txBody>
        </p:sp>
      </p:grpSp>
      <p:grpSp>
        <p:nvGrpSpPr>
          <p:cNvPr id="13" name="Gruppo 49"/>
          <p:cNvGrpSpPr>
            <a:grpSpLocks/>
          </p:cNvGrpSpPr>
          <p:nvPr/>
        </p:nvGrpSpPr>
        <p:grpSpPr bwMode="auto">
          <a:xfrm>
            <a:off x="1214438" y="3357563"/>
            <a:ext cx="6715125" cy="571500"/>
            <a:chOff x="1214414" y="3357562"/>
            <a:chExt cx="6715172" cy="571504"/>
          </a:xfrm>
        </p:grpSpPr>
        <p:grpSp>
          <p:nvGrpSpPr>
            <p:cNvPr id="14" name="Gruppo 43"/>
            <p:cNvGrpSpPr>
              <a:grpSpLocks/>
            </p:cNvGrpSpPr>
            <p:nvPr/>
          </p:nvGrpSpPr>
          <p:grpSpPr bwMode="auto">
            <a:xfrm>
              <a:off x="1214414" y="3357562"/>
              <a:ext cx="4500593" cy="400053"/>
              <a:chOff x="1214414" y="3357562"/>
              <a:chExt cx="4500593" cy="400053"/>
            </a:xfrm>
          </p:grpSpPr>
          <p:sp>
            <p:nvSpPr>
              <p:cNvPr id="53" name="Rettangolo 52"/>
              <p:cNvSpPr/>
              <p:nvPr/>
            </p:nvSpPr>
            <p:spPr>
              <a:xfrm>
                <a:off x="1214414" y="3357562"/>
                <a:ext cx="2400317" cy="400053"/>
              </a:xfrm>
              <a:prstGeom prst="rect">
                <a:avLst/>
              </a:prstGeom>
              <a:solidFill>
                <a:schemeClr val="accent6">
                  <a:lumMod val="75000"/>
                </a:schemeClr>
              </a:solidFill>
              <a:ln w="28575">
                <a:solidFill>
                  <a:schemeClr val="tx1"/>
                </a:solidFill>
              </a:ln>
            </p:spPr>
            <p:txBody>
              <a:bodyPr wrap="none">
                <a:spAutoFit/>
              </a:bodyPr>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000" b="1" dirty="0">
                    <a:latin typeface="Calibri" pitchFamily="34" charset="0"/>
                    <a:cs typeface="Calibri" pitchFamily="34" charset="0"/>
                  </a:rPr>
                  <a:t>D6-Seafloor </a:t>
                </a:r>
                <a:r>
                  <a:rPr lang="it-IT" sz="2000" b="1" dirty="0" err="1">
                    <a:latin typeface="Calibri" pitchFamily="34" charset="0"/>
                    <a:cs typeface="Calibri" pitchFamily="34" charset="0"/>
                  </a:rPr>
                  <a:t>integrity</a:t>
                </a:r>
                <a:endParaRPr lang="it-IT" sz="2000" b="1" dirty="0">
                  <a:latin typeface="Calibri" pitchFamily="34" charset="0"/>
                  <a:cs typeface="Calibri" pitchFamily="34" charset="0"/>
                </a:endParaRPr>
              </a:p>
            </p:txBody>
          </p:sp>
          <p:cxnSp>
            <p:nvCxnSpPr>
              <p:cNvPr id="54" name="Connettore 2 53"/>
              <p:cNvCxnSpPr>
                <a:stCxn id="53" idx="3"/>
              </p:cNvCxnSpPr>
              <p:nvPr/>
            </p:nvCxnSpPr>
            <p:spPr>
              <a:xfrm>
                <a:off x="3614731" y="3557588"/>
                <a:ext cx="2100276" cy="142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2" name="CasellaDiTesto 51"/>
            <p:cNvSpPr txBox="1"/>
            <p:nvPr/>
          </p:nvSpPr>
          <p:spPr>
            <a:xfrm>
              <a:off x="6215074" y="3529013"/>
              <a:ext cx="1714512" cy="400053"/>
            </a:xfrm>
            <a:prstGeom prst="rect">
              <a:avLst/>
            </a:prstGeom>
            <a:solidFill>
              <a:schemeClr val="accent6">
                <a:lumMod val="75000"/>
              </a:schemeClr>
            </a:solidFill>
            <a:ln>
              <a:solidFill>
                <a:schemeClr val="tx1"/>
              </a:solidFill>
            </a:ln>
          </p:spPr>
          <p:txBody>
            <a:bodyPr>
              <a:spAutoFit/>
            </a:bodyPr>
            <a:lstStyle/>
            <a:p>
              <a:pPr fontAlgn="auto">
                <a:spcBef>
                  <a:spcPts val="0"/>
                </a:spcBef>
                <a:spcAft>
                  <a:spcPts val="0"/>
                </a:spcAft>
                <a:defRPr/>
              </a:pPr>
              <a:r>
                <a:rPr lang="it-IT" sz="2000" b="1" dirty="0">
                  <a:latin typeface="Calibri" pitchFamily="34" charset="0"/>
                  <a:cs typeface="Calibri" pitchFamily="34" charset="0"/>
                </a:rPr>
                <a:t>6  </a:t>
              </a:r>
              <a:r>
                <a:rPr lang="it-IT" sz="2000" b="1" dirty="0" err="1">
                  <a:latin typeface="Calibri" pitchFamily="34" charset="0"/>
                  <a:cs typeface="Calibri" pitchFamily="34" charset="0"/>
                </a:rPr>
                <a:t>Indicators</a:t>
              </a:r>
              <a:endParaRPr lang="it-IT" sz="2000" b="1" dirty="0">
                <a:latin typeface="Calibri" pitchFamily="34" charset="0"/>
                <a:cs typeface="Calibri" pitchFamily="34" charset="0"/>
              </a:endParaRPr>
            </a:p>
          </p:txBody>
        </p:sp>
      </p:grpSp>
      <p:grpSp>
        <p:nvGrpSpPr>
          <p:cNvPr id="15" name="Gruppo 54"/>
          <p:cNvGrpSpPr>
            <a:grpSpLocks/>
          </p:cNvGrpSpPr>
          <p:nvPr/>
        </p:nvGrpSpPr>
        <p:grpSpPr bwMode="auto">
          <a:xfrm>
            <a:off x="1214438" y="3929063"/>
            <a:ext cx="6715125" cy="500062"/>
            <a:chOff x="1214414" y="3929066"/>
            <a:chExt cx="6715172" cy="500066"/>
          </a:xfrm>
        </p:grpSpPr>
        <p:grpSp>
          <p:nvGrpSpPr>
            <p:cNvPr id="16" name="Gruppo 46"/>
            <p:cNvGrpSpPr>
              <a:grpSpLocks/>
            </p:cNvGrpSpPr>
            <p:nvPr/>
          </p:nvGrpSpPr>
          <p:grpSpPr bwMode="auto">
            <a:xfrm>
              <a:off x="1214414" y="3929066"/>
              <a:ext cx="4429156" cy="461665"/>
              <a:chOff x="1214414" y="3929066"/>
              <a:chExt cx="4429156" cy="461665"/>
            </a:xfrm>
          </p:grpSpPr>
          <p:sp>
            <p:nvSpPr>
              <p:cNvPr id="58" name="Rettangolo 34"/>
              <p:cNvSpPr>
                <a:spLocks noChangeArrowheads="1"/>
              </p:cNvSpPr>
              <p:nvPr/>
            </p:nvSpPr>
            <p:spPr bwMode="auto">
              <a:xfrm>
                <a:off x="1214414" y="3929066"/>
                <a:ext cx="2925866" cy="461665"/>
              </a:xfrm>
              <a:prstGeom prst="rect">
                <a:avLst/>
              </a:prstGeom>
              <a:solidFill>
                <a:srgbClr val="FFFF00"/>
              </a:solidFill>
              <a:ln w="28575">
                <a:solidFill>
                  <a:schemeClr val="tx1"/>
                </a:solidFill>
                <a:miter lim="800000"/>
                <a:headEnd/>
                <a:tailEnd/>
              </a:ln>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a:latin typeface="Calibri" pitchFamily="34" charset="0"/>
                    <a:ea typeface="Calibri" pitchFamily="34" charset="0"/>
                    <a:cs typeface="Calibri" pitchFamily="34" charset="0"/>
                  </a:rPr>
                  <a:t>D7-Hydrgrafic</a:t>
                </a:r>
                <a:r>
                  <a:rPr lang="it-IT" sz="2400" b="1">
                    <a:latin typeface="Calibri" pitchFamily="34" charset="0"/>
                    <a:ea typeface="Calibri" pitchFamily="34" charset="0"/>
                    <a:cs typeface="Calibri" pitchFamily="34" charset="0"/>
                  </a:rPr>
                  <a:t> condition</a:t>
                </a:r>
              </a:p>
            </p:txBody>
          </p:sp>
          <p:cxnSp>
            <p:nvCxnSpPr>
              <p:cNvPr id="59" name="Connettore 2 58"/>
              <p:cNvCxnSpPr>
                <a:stCxn id="58" idx="3"/>
              </p:cNvCxnSpPr>
              <p:nvPr/>
            </p:nvCxnSpPr>
            <p:spPr>
              <a:xfrm flipV="1">
                <a:off x="4140196" y="4143380"/>
                <a:ext cx="1503374" cy="174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7" name="CasellaDiTesto 33"/>
            <p:cNvSpPr txBox="1">
              <a:spLocks noChangeArrowheads="1"/>
            </p:cNvSpPr>
            <p:nvPr/>
          </p:nvSpPr>
          <p:spPr bwMode="auto">
            <a:xfrm>
              <a:off x="6215074" y="4029022"/>
              <a:ext cx="1714512" cy="400110"/>
            </a:xfrm>
            <a:prstGeom prst="rect">
              <a:avLst/>
            </a:prstGeom>
            <a:solidFill>
              <a:srgbClr val="FFFF00"/>
            </a:solidFill>
            <a:ln w="9525">
              <a:solidFill>
                <a:schemeClr val="tx1"/>
              </a:solidFill>
              <a:miter lim="800000"/>
              <a:headEnd/>
              <a:tailEnd/>
            </a:ln>
          </p:spPr>
          <p:txBody>
            <a:bodyPr>
              <a:spAutoFit/>
            </a:bodyPr>
            <a:lstStyle/>
            <a:p>
              <a:r>
                <a:rPr lang="it-IT" sz="2000" b="1">
                  <a:latin typeface="Calibri" pitchFamily="34" charset="0"/>
                  <a:ea typeface="Calibri" pitchFamily="34" charset="0"/>
                  <a:cs typeface="Calibri" pitchFamily="34" charset="0"/>
                </a:rPr>
                <a:t>3  Indicators</a:t>
              </a:r>
            </a:p>
          </p:txBody>
        </p:sp>
      </p:grpSp>
      <p:grpSp>
        <p:nvGrpSpPr>
          <p:cNvPr id="17" name="Gruppo 59"/>
          <p:cNvGrpSpPr>
            <a:grpSpLocks/>
          </p:cNvGrpSpPr>
          <p:nvPr/>
        </p:nvGrpSpPr>
        <p:grpSpPr bwMode="auto">
          <a:xfrm>
            <a:off x="1214438" y="4500563"/>
            <a:ext cx="6715125" cy="500062"/>
            <a:chOff x="1214414" y="4500570"/>
            <a:chExt cx="6715172" cy="500066"/>
          </a:xfrm>
        </p:grpSpPr>
        <p:grpSp>
          <p:nvGrpSpPr>
            <p:cNvPr id="19" name="Gruppo 49"/>
            <p:cNvGrpSpPr>
              <a:grpSpLocks/>
            </p:cNvGrpSpPr>
            <p:nvPr/>
          </p:nvGrpSpPr>
          <p:grpSpPr bwMode="auto">
            <a:xfrm>
              <a:off x="1214414" y="4500570"/>
              <a:ext cx="4429156" cy="400110"/>
              <a:chOff x="1214414" y="4500570"/>
              <a:chExt cx="4429156" cy="400110"/>
            </a:xfrm>
          </p:grpSpPr>
          <p:sp>
            <p:nvSpPr>
              <p:cNvPr id="63" name="Rettangolo 22"/>
              <p:cNvSpPr>
                <a:spLocks noChangeArrowheads="1"/>
              </p:cNvSpPr>
              <p:nvPr/>
            </p:nvSpPr>
            <p:spPr bwMode="auto">
              <a:xfrm>
                <a:off x="1214414" y="4500570"/>
                <a:ext cx="2038507" cy="400110"/>
              </a:xfrm>
              <a:prstGeom prst="rect">
                <a:avLst/>
              </a:prstGeom>
              <a:solidFill>
                <a:srgbClr val="FF3300"/>
              </a:solidFill>
              <a:ln w="28575">
                <a:solidFill>
                  <a:schemeClr val="tx1"/>
                </a:solidFill>
                <a:miter lim="800000"/>
                <a:headEnd/>
                <a:tailEnd/>
              </a:ln>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a:latin typeface="Calibri" pitchFamily="34" charset="0"/>
                    <a:ea typeface="Calibri" pitchFamily="34" charset="0"/>
                    <a:cs typeface="Calibri" pitchFamily="34" charset="0"/>
                  </a:rPr>
                  <a:t>D8-Contaminants</a:t>
                </a:r>
              </a:p>
            </p:txBody>
          </p:sp>
          <p:cxnSp>
            <p:nvCxnSpPr>
              <p:cNvPr id="64" name="Connettore 2 63"/>
              <p:cNvCxnSpPr/>
              <p:nvPr/>
            </p:nvCxnSpPr>
            <p:spPr>
              <a:xfrm>
                <a:off x="3357554" y="4714884"/>
                <a:ext cx="228601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2" name="CasellaDiTesto 38"/>
            <p:cNvSpPr txBox="1">
              <a:spLocks noChangeArrowheads="1"/>
            </p:cNvSpPr>
            <p:nvPr/>
          </p:nvSpPr>
          <p:spPr bwMode="auto">
            <a:xfrm>
              <a:off x="6215074" y="4600526"/>
              <a:ext cx="1714512" cy="400110"/>
            </a:xfrm>
            <a:prstGeom prst="rect">
              <a:avLst/>
            </a:prstGeom>
            <a:solidFill>
              <a:srgbClr val="FF0000"/>
            </a:solidFill>
            <a:ln w="9525">
              <a:solidFill>
                <a:schemeClr val="tx1"/>
              </a:solidFill>
              <a:miter lim="800000"/>
              <a:headEnd/>
              <a:tailEnd/>
            </a:ln>
          </p:spPr>
          <p:txBody>
            <a:bodyPr>
              <a:spAutoFit/>
            </a:bodyPr>
            <a:lstStyle/>
            <a:p>
              <a:r>
                <a:rPr lang="it-IT" sz="2000" b="1">
                  <a:latin typeface="Calibri" pitchFamily="34" charset="0"/>
                  <a:ea typeface="Calibri" pitchFamily="34" charset="0"/>
                  <a:cs typeface="Calibri" pitchFamily="34" charset="0"/>
                </a:rPr>
                <a:t>3 Indicators</a:t>
              </a:r>
            </a:p>
          </p:txBody>
        </p:sp>
      </p:grpSp>
      <p:grpSp>
        <p:nvGrpSpPr>
          <p:cNvPr id="20" name="Gruppo 64"/>
          <p:cNvGrpSpPr>
            <a:grpSpLocks/>
          </p:cNvGrpSpPr>
          <p:nvPr/>
        </p:nvGrpSpPr>
        <p:grpSpPr bwMode="auto">
          <a:xfrm>
            <a:off x="1214438" y="5072063"/>
            <a:ext cx="6715125" cy="500062"/>
            <a:chOff x="1214414" y="5072074"/>
            <a:chExt cx="6715172" cy="500066"/>
          </a:xfrm>
        </p:grpSpPr>
        <p:grpSp>
          <p:nvGrpSpPr>
            <p:cNvPr id="21" name="Gruppo 38"/>
            <p:cNvGrpSpPr>
              <a:grpSpLocks/>
            </p:cNvGrpSpPr>
            <p:nvPr/>
          </p:nvGrpSpPr>
          <p:grpSpPr bwMode="auto">
            <a:xfrm>
              <a:off x="1214414" y="5072074"/>
              <a:ext cx="4500593" cy="461665"/>
              <a:chOff x="1214414" y="5072074"/>
              <a:chExt cx="4500593" cy="461665"/>
            </a:xfrm>
          </p:grpSpPr>
          <p:sp>
            <p:nvSpPr>
              <p:cNvPr id="68" name="Rettangolo 44"/>
              <p:cNvSpPr>
                <a:spLocks noChangeArrowheads="1"/>
              </p:cNvSpPr>
              <p:nvPr/>
            </p:nvSpPr>
            <p:spPr bwMode="auto">
              <a:xfrm>
                <a:off x="1214414" y="5072074"/>
                <a:ext cx="3434786" cy="461665"/>
              </a:xfrm>
              <a:prstGeom prst="rect">
                <a:avLst/>
              </a:prstGeom>
              <a:solidFill>
                <a:srgbClr val="7030A0"/>
              </a:solidFill>
              <a:ln w="28575">
                <a:solidFill>
                  <a:schemeClr val="tx1"/>
                </a:solidFill>
                <a:miter lim="800000"/>
                <a:headEnd/>
                <a:tailEnd/>
              </a:ln>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a:latin typeface="Calibri" pitchFamily="34" charset="0"/>
                    <a:ea typeface="Calibri" pitchFamily="34" charset="0"/>
                    <a:cs typeface="Calibri" pitchFamily="34" charset="0"/>
                  </a:rPr>
                  <a:t>D9-Contaminants</a:t>
                </a:r>
                <a:r>
                  <a:rPr lang="it-IT" sz="2400" b="1">
                    <a:latin typeface="Calibri" pitchFamily="34" charset="0"/>
                    <a:ea typeface="Calibri" pitchFamily="34" charset="0"/>
                    <a:cs typeface="Calibri" pitchFamily="34" charset="0"/>
                  </a:rPr>
                  <a:t> in seafood</a:t>
                </a:r>
              </a:p>
            </p:txBody>
          </p:sp>
          <p:cxnSp>
            <p:nvCxnSpPr>
              <p:cNvPr id="69" name="Connettore 2 68"/>
              <p:cNvCxnSpPr/>
              <p:nvPr/>
            </p:nvCxnSpPr>
            <p:spPr>
              <a:xfrm>
                <a:off x="4786314" y="5357826"/>
                <a:ext cx="928693"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7" name="CasellaDiTesto 43"/>
            <p:cNvSpPr txBox="1">
              <a:spLocks noChangeArrowheads="1"/>
            </p:cNvSpPr>
            <p:nvPr/>
          </p:nvSpPr>
          <p:spPr bwMode="auto">
            <a:xfrm>
              <a:off x="6215074" y="5172030"/>
              <a:ext cx="1714512" cy="400110"/>
            </a:xfrm>
            <a:prstGeom prst="rect">
              <a:avLst/>
            </a:prstGeom>
            <a:solidFill>
              <a:srgbClr val="7030A0"/>
            </a:solidFill>
            <a:ln w="9525">
              <a:solidFill>
                <a:schemeClr val="tx1"/>
              </a:solidFill>
              <a:miter lim="800000"/>
              <a:headEnd/>
              <a:tailEnd/>
            </a:ln>
          </p:spPr>
          <p:txBody>
            <a:bodyPr>
              <a:spAutoFit/>
            </a:bodyPr>
            <a:lstStyle/>
            <a:p>
              <a:r>
                <a:rPr lang="it-IT" sz="2000" b="1">
                  <a:latin typeface="Calibri" pitchFamily="34" charset="0"/>
                  <a:ea typeface="Calibri" pitchFamily="34" charset="0"/>
                  <a:cs typeface="Calibri" pitchFamily="34" charset="0"/>
                </a:rPr>
                <a:t>2 Indicators</a:t>
              </a:r>
            </a:p>
          </p:txBody>
        </p:sp>
      </p:grpSp>
      <p:grpSp>
        <p:nvGrpSpPr>
          <p:cNvPr id="22" name="Gruppo 69"/>
          <p:cNvGrpSpPr>
            <a:grpSpLocks/>
          </p:cNvGrpSpPr>
          <p:nvPr/>
        </p:nvGrpSpPr>
        <p:grpSpPr bwMode="auto">
          <a:xfrm>
            <a:off x="1214438" y="5643563"/>
            <a:ext cx="6715125" cy="500062"/>
            <a:chOff x="1214414" y="5643578"/>
            <a:chExt cx="6715172" cy="500066"/>
          </a:xfrm>
        </p:grpSpPr>
        <p:grpSp>
          <p:nvGrpSpPr>
            <p:cNvPr id="23" name="Gruppo 70"/>
            <p:cNvGrpSpPr>
              <a:grpSpLocks/>
            </p:cNvGrpSpPr>
            <p:nvPr/>
          </p:nvGrpSpPr>
          <p:grpSpPr bwMode="auto">
            <a:xfrm>
              <a:off x="1214414" y="5643578"/>
              <a:ext cx="4500593" cy="400110"/>
              <a:chOff x="1214414" y="5643578"/>
              <a:chExt cx="4500593" cy="400110"/>
            </a:xfrm>
          </p:grpSpPr>
          <p:sp>
            <p:nvSpPr>
              <p:cNvPr id="73" name="Rettangolo 49"/>
              <p:cNvSpPr>
                <a:spLocks noChangeArrowheads="1"/>
              </p:cNvSpPr>
              <p:nvPr/>
            </p:nvSpPr>
            <p:spPr bwMode="auto">
              <a:xfrm>
                <a:off x="1214414" y="5643578"/>
                <a:ext cx="1247714" cy="400110"/>
              </a:xfrm>
              <a:prstGeom prst="rect">
                <a:avLst/>
              </a:prstGeom>
              <a:solidFill>
                <a:srgbClr val="FF00FF"/>
              </a:solidFill>
              <a:ln w="28575">
                <a:solidFill>
                  <a:schemeClr val="tx1"/>
                </a:solidFill>
                <a:miter lim="800000"/>
                <a:headEnd/>
                <a:tailEnd/>
              </a:ln>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a:latin typeface="Calibri" pitchFamily="34" charset="0"/>
                    <a:ea typeface="Calibri" pitchFamily="34" charset="0"/>
                    <a:cs typeface="Calibri" pitchFamily="34" charset="0"/>
                  </a:rPr>
                  <a:t>D10-Litter</a:t>
                </a:r>
              </a:p>
            </p:txBody>
          </p:sp>
          <p:cxnSp>
            <p:nvCxnSpPr>
              <p:cNvPr id="74" name="Connettore 2 73"/>
              <p:cNvCxnSpPr/>
              <p:nvPr/>
            </p:nvCxnSpPr>
            <p:spPr>
              <a:xfrm>
                <a:off x="2571735" y="5857892"/>
                <a:ext cx="314327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2" name="CasellaDiTesto 48"/>
            <p:cNvSpPr txBox="1">
              <a:spLocks noChangeArrowheads="1"/>
            </p:cNvSpPr>
            <p:nvPr/>
          </p:nvSpPr>
          <p:spPr bwMode="auto">
            <a:xfrm>
              <a:off x="6215074" y="5743534"/>
              <a:ext cx="1714512" cy="400110"/>
            </a:xfrm>
            <a:prstGeom prst="rect">
              <a:avLst/>
            </a:prstGeom>
            <a:solidFill>
              <a:srgbClr val="FF00FF"/>
            </a:solidFill>
            <a:ln w="9525">
              <a:solidFill>
                <a:schemeClr val="tx1"/>
              </a:solidFill>
              <a:miter lim="800000"/>
              <a:headEnd/>
              <a:tailEnd/>
            </a:ln>
          </p:spPr>
          <p:txBody>
            <a:bodyPr>
              <a:spAutoFit/>
            </a:bodyPr>
            <a:lstStyle/>
            <a:p>
              <a:r>
                <a:rPr lang="it-IT" sz="2000" b="1">
                  <a:latin typeface="Calibri" pitchFamily="34" charset="0"/>
                  <a:ea typeface="Calibri" pitchFamily="34" charset="0"/>
                  <a:cs typeface="Calibri" pitchFamily="34" charset="0"/>
                </a:rPr>
                <a:t>4 Indicators</a:t>
              </a:r>
            </a:p>
          </p:txBody>
        </p:sp>
      </p:grpSp>
      <p:grpSp>
        <p:nvGrpSpPr>
          <p:cNvPr id="24" name="Gruppo 74"/>
          <p:cNvGrpSpPr>
            <a:grpSpLocks/>
          </p:cNvGrpSpPr>
          <p:nvPr/>
        </p:nvGrpSpPr>
        <p:grpSpPr bwMode="auto">
          <a:xfrm>
            <a:off x="1214438" y="6143625"/>
            <a:ext cx="6715125" cy="500063"/>
            <a:chOff x="1214414" y="6143644"/>
            <a:chExt cx="6715172" cy="500066"/>
          </a:xfrm>
        </p:grpSpPr>
        <p:grpSp>
          <p:nvGrpSpPr>
            <p:cNvPr id="25" name="Gruppo 75"/>
            <p:cNvGrpSpPr>
              <a:grpSpLocks/>
            </p:cNvGrpSpPr>
            <p:nvPr/>
          </p:nvGrpSpPr>
          <p:grpSpPr bwMode="auto">
            <a:xfrm>
              <a:off x="1214414" y="6143644"/>
              <a:ext cx="4500593" cy="400110"/>
              <a:chOff x="1214414" y="6143644"/>
              <a:chExt cx="4500593" cy="400110"/>
            </a:xfrm>
          </p:grpSpPr>
          <p:sp>
            <p:nvSpPr>
              <p:cNvPr id="78" name="Rettangolo 54"/>
              <p:cNvSpPr>
                <a:spLocks noChangeArrowheads="1"/>
              </p:cNvSpPr>
              <p:nvPr/>
            </p:nvSpPr>
            <p:spPr bwMode="auto">
              <a:xfrm>
                <a:off x="1214414" y="6143644"/>
                <a:ext cx="1285929" cy="400110"/>
              </a:xfrm>
              <a:prstGeom prst="rect">
                <a:avLst/>
              </a:prstGeom>
              <a:solidFill>
                <a:srgbClr val="0070C0"/>
              </a:solidFill>
              <a:ln w="28575">
                <a:solidFill>
                  <a:schemeClr val="tx1"/>
                </a:solidFill>
                <a:miter lim="800000"/>
                <a:headEnd/>
                <a:tailEnd/>
              </a:ln>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a:latin typeface="Calibri" pitchFamily="34" charset="0"/>
                    <a:ea typeface="Calibri" pitchFamily="34" charset="0"/>
                    <a:cs typeface="Calibri" pitchFamily="34" charset="0"/>
                  </a:rPr>
                  <a:t>D11-Noise</a:t>
                </a:r>
              </a:p>
            </p:txBody>
          </p:sp>
          <p:cxnSp>
            <p:nvCxnSpPr>
              <p:cNvPr id="79" name="Connettore 2 78"/>
              <p:cNvCxnSpPr/>
              <p:nvPr/>
            </p:nvCxnSpPr>
            <p:spPr>
              <a:xfrm>
                <a:off x="2571735" y="6357958"/>
                <a:ext cx="3143272"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7" name="CasellaDiTesto 53"/>
            <p:cNvSpPr txBox="1">
              <a:spLocks noChangeArrowheads="1"/>
            </p:cNvSpPr>
            <p:nvPr/>
          </p:nvSpPr>
          <p:spPr bwMode="auto">
            <a:xfrm>
              <a:off x="6215074" y="6243600"/>
              <a:ext cx="1714512" cy="400110"/>
            </a:xfrm>
            <a:prstGeom prst="rect">
              <a:avLst/>
            </a:prstGeom>
            <a:solidFill>
              <a:srgbClr val="0070C0"/>
            </a:solidFill>
            <a:ln w="9525">
              <a:solidFill>
                <a:schemeClr val="tx1"/>
              </a:solidFill>
              <a:miter lim="800000"/>
              <a:headEnd/>
              <a:tailEnd/>
            </a:ln>
          </p:spPr>
          <p:txBody>
            <a:bodyPr>
              <a:spAutoFit/>
            </a:bodyPr>
            <a:lstStyle/>
            <a:p>
              <a:r>
                <a:rPr lang="it-IT" sz="2000" b="1">
                  <a:latin typeface="Calibri" pitchFamily="34" charset="0"/>
                  <a:ea typeface="Calibri" pitchFamily="34" charset="0"/>
                  <a:cs typeface="Calibri" pitchFamily="34" charset="0"/>
                </a:rPr>
                <a:t>2 Indicators</a:t>
              </a:r>
            </a:p>
          </p:txBody>
        </p:sp>
      </p:grpSp>
      <p:sp>
        <p:nvSpPr>
          <p:cNvPr id="80" name="CasellaDiTesto 79"/>
          <p:cNvSpPr txBox="1"/>
          <p:nvPr/>
        </p:nvSpPr>
        <p:spPr>
          <a:xfrm>
            <a:off x="8143875" y="2928938"/>
            <a:ext cx="1000125" cy="769937"/>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it-IT" sz="4400" dirty="0">
                <a:cs typeface="Calibri" pitchFamily="34" charset="0"/>
              </a:rPr>
              <a:t>56</a:t>
            </a:r>
          </a:p>
        </p:txBody>
      </p:sp>
      <p:sp>
        <p:nvSpPr>
          <p:cNvPr id="82" name="CasellaDiTesto 81"/>
          <p:cNvSpPr txBox="1"/>
          <p:nvPr/>
        </p:nvSpPr>
        <p:spPr>
          <a:xfrm>
            <a:off x="2214546" y="142852"/>
            <a:ext cx="5786478" cy="369332"/>
          </a:xfrm>
          <a:prstGeom prst="rect">
            <a:avLst/>
          </a:prstGeom>
          <a:noFill/>
        </p:spPr>
        <p:txBody>
          <a:bodyPr wrap="square" rtlCol="0">
            <a:spAutoFit/>
          </a:bodyPr>
          <a:lstStyle/>
          <a:p>
            <a:r>
              <a:rPr lang="it-IT" b="1" dirty="0" err="1" smtClean="0"/>
              <a:t>Determination</a:t>
            </a:r>
            <a:r>
              <a:rPr lang="it-IT" b="1" dirty="0" smtClean="0"/>
              <a:t> </a:t>
            </a:r>
            <a:r>
              <a:rPr lang="it-IT" b="1" dirty="0" err="1" smtClean="0"/>
              <a:t>of</a:t>
            </a:r>
            <a:r>
              <a:rPr lang="it-IT" b="1" dirty="0" smtClean="0"/>
              <a:t> </a:t>
            </a:r>
            <a:r>
              <a:rPr lang="it-IT" b="1" dirty="0" err="1" smtClean="0"/>
              <a:t>Good</a:t>
            </a:r>
            <a:r>
              <a:rPr lang="it-IT" b="1" dirty="0" smtClean="0"/>
              <a:t> </a:t>
            </a:r>
            <a:r>
              <a:rPr lang="it-IT" b="1" dirty="0" err="1" smtClean="0"/>
              <a:t>Environmental</a:t>
            </a:r>
            <a:r>
              <a:rPr lang="it-IT" b="1" dirty="0" smtClean="0"/>
              <a:t> Status GES</a:t>
            </a:r>
            <a:endParaRPr lang="it-IT" b="1" dirty="0"/>
          </a:p>
        </p:txBody>
      </p:sp>
      <p:sp>
        <p:nvSpPr>
          <p:cNvPr id="61" name="CasellaDiTesto 60"/>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asellaDiTesto 17"/>
          <p:cNvSpPr txBox="1"/>
          <p:nvPr/>
        </p:nvSpPr>
        <p:spPr>
          <a:xfrm>
            <a:off x="251520" y="6453336"/>
            <a:ext cx="1224136" cy="369332"/>
          </a:xfrm>
          <a:prstGeom prst="rect">
            <a:avLst/>
          </a:prstGeom>
          <a:noFill/>
        </p:spPr>
        <p:txBody>
          <a:bodyPr wrap="square" rtlCol="0">
            <a:spAutoFit/>
          </a:bodyPr>
          <a:lstStyle/>
          <a:p>
            <a:endParaRPr lang="it-IT" dirty="0"/>
          </a:p>
        </p:txBody>
      </p:sp>
      <p:pic>
        <p:nvPicPr>
          <p:cNvPr id="9" name="Immagine 8" descr="ISPRA-RGB-BAND.gif"/>
          <p:cNvPicPr>
            <a:picLocks noChangeAspect="1"/>
          </p:cNvPicPr>
          <p:nvPr/>
        </p:nvPicPr>
        <p:blipFill>
          <a:blip r:embed="rId2" cstate="print"/>
          <a:stretch>
            <a:fillRect/>
          </a:stretch>
        </p:blipFill>
        <p:spPr>
          <a:xfrm>
            <a:off x="9100" y="332656"/>
            <a:ext cx="1022473" cy="432048"/>
          </a:xfrm>
          <a:prstGeom prst="rect">
            <a:avLst/>
          </a:prstGeom>
        </p:spPr>
      </p:pic>
      <p:pic>
        <p:nvPicPr>
          <p:cNvPr id="6" name="Picture 2" descr="C:\Documents and Settings\silvestri\Desktop\Convenzione MSFD\Diffusione e Consultazione\decorazione msfd_1.jpg"/>
          <p:cNvPicPr>
            <a:picLocks noChangeAspect="1" noChangeArrowheads="1"/>
          </p:cNvPicPr>
          <p:nvPr/>
        </p:nvPicPr>
        <p:blipFill>
          <a:blip r:embed="rId3" cstate="print"/>
          <a:srcRect/>
          <a:stretch>
            <a:fillRect/>
          </a:stretch>
        </p:blipFill>
        <p:spPr bwMode="auto">
          <a:xfrm>
            <a:off x="1043608" y="0"/>
            <a:ext cx="8100392" cy="919833"/>
          </a:xfrm>
          <a:prstGeom prst="rect">
            <a:avLst/>
          </a:prstGeom>
          <a:noFill/>
        </p:spPr>
      </p:pic>
      <p:graphicFrame>
        <p:nvGraphicFramePr>
          <p:cNvPr id="77" name="Content Placeholder 3"/>
          <p:cNvGraphicFramePr>
            <a:graphicFrameLocks/>
          </p:cNvGraphicFramePr>
          <p:nvPr/>
        </p:nvGraphicFramePr>
        <p:xfrm>
          <a:off x="1500166" y="928670"/>
          <a:ext cx="7072362" cy="4857752"/>
        </p:xfrm>
        <a:graphic>
          <a:graphicData uri="http://schemas.openxmlformats.org/drawingml/2006/table">
            <a:tbl>
              <a:tblPr firstRow="1" bandRow="1">
                <a:tableStyleId>{5C22544A-7EE6-4342-B048-85BDC9FD1C3A}</a:tableStyleId>
              </a:tblPr>
              <a:tblGrid>
                <a:gridCol w="2357454"/>
                <a:gridCol w="2357454"/>
                <a:gridCol w="2357454"/>
              </a:tblGrid>
              <a:tr h="680085">
                <a:tc>
                  <a:txBody>
                    <a:bodyPr/>
                    <a:lstStyle/>
                    <a:p>
                      <a:r>
                        <a:rPr lang="en-GB" dirty="0" smtClean="0"/>
                        <a:t>Art 8a: Characteristics</a:t>
                      </a:r>
                      <a:endParaRPr lang="en-GB" dirty="0"/>
                    </a:p>
                  </a:txBody>
                  <a:tcPr>
                    <a:solidFill>
                      <a:srgbClr val="00B050"/>
                    </a:solidFill>
                  </a:tcPr>
                </a:tc>
                <a:tc>
                  <a:txBody>
                    <a:bodyPr/>
                    <a:lstStyle/>
                    <a:p>
                      <a:r>
                        <a:rPr lang="en-GB" dirty="0" smtClean="0"/>
                        <a:t>Art 8b: Pressures &amp; impacts</a:t>
                      </a:r>
                      <a:endParaRPr lang="en-GB" dirty="0"/>
                    </a:p>
                  </a:txBody>
                  <a:tcPr>
                    <a:solidFill>
                      <a:srgbClr val="00B050"/>
                    </a:solidFill>
                  </a:tcPr>
                </a:tc>
                <a:tc>
                  <a:txBody>
                    <a:bodyPr/>
                    <a:lstStyle/>
                    <a:p>
                      <a:r>
                        <a:rPr lang="en-GB" dirty="0" smtClean="0"/>
                        <a:t>Art. 9</a:t>
                      </a:r>
                      <a:r>
                        <a:rPr lang="en-GB" baseline="0" dirty="0" smtClean="0"/>
                        <a:t> GES</a:t>
                      </a:r>
                      <a:endParaRPr lang="en-GB" dirty="0"/>
                    </a:p>
                  </a:txBody>
                  <a:tcPr>
                    <a:solidFill>
                      <a:srgbClr val="00B050"/>
                    </a:solidFill>
                  </a:tcPr>
                </a:tc>
              </a:tr>
              <a:tr h="4177667">
                <a:tc>
                  <a:txBody>
                    <a:bodyPr/>
                    <a:lstStyle/>
                    <a:p>
                      <a:r>
                        <a:rPr kumimoji="0" lang="en-GB" sz="1800" kern="1200" dirty="0" smtClean="0">
                          <a:solidFill>
                            <a:schemeClr val="dk1"/>
                          </a:solidFill>
                          <a:latin typeface="+mn-lt"/>
                          <a:ea typeface="+mn-ea"/>
                          <a:cs typeface="+mn-cs"/>
                        </a:rPr>
                        <a:t>C1: Physical features </a:t>
                      </a:r>
                    </a:p>
                    <a:p>
                      <a:r>
                        <a:rPr kumimoji="0" lang="en-GB" sz="1800" kern="1200" dirty="0" smtClean="0">
                          <a:solidFill>
                            <a:schemeClr val="dk1"/>
                          </a:solidFill>
                          <a:latin typeface="+mn-lt"/>
                          <a:ea typeface="+mn-ea"/>
                          <a:cs typeface="+mn-cs"/>
                        </a:rPr>
                        <a:t>C2: Chemical features </a:t>
                      </a:r>
                    </a:p>
                    <a:p>
                      <a:r>
                        <a:rPr kumimoji="0" lang="en-GB" sz="1800" kern="1200" dirty="0" smtClean="0">
                          <a:solidFill>
                            <a:schemeClr val="dk1"/>
                          </a:solidFill>
                          <a:latin typeface="+mn-lt"/>
                          <a:ea typeface="+mn-ea"/>
                          <a:cs typeface="+mn-cs"/>
                        </a:rPr>
                        <a:t>C3: Habitats</a:t>
                      </a:r>
                    </a:p>
                    <a:p>
                      <a:r>
                        <a:rPr kumimoji="0" lang="en-GB" sz="1800" kern="1200" dirty="0" smtClean="0">
                          <a:solidFill>
                            <a:schemeClr val="dk1"/>
                          </a:solidFill>
                          <a:latin typeface="+mn-lt"/>
                          <a:ea typeface="+mn-ea"/>
                          <a:cs typeface="+mn-cs"/>
                        </a:rPr>
                        <a:t>C4:</a:t>
                      </a:r>
                      <a:r>
                        <a:rPr kumimoji="0" lang="en-GB" sz="1800" kern="1200" baseline="0" dirty="0" smtClean="0">
                          <a:solidFill>
                            <a:schemeClr val="dk1"/>
                          </a:solidFill>
                          <a:latin typeface="+mn-lt"/>
                          <a:ea typeface="+mn-ea"/>
                          <a:cs typeface="+mn-cs"/>
                        </a:rPr>
                        <a:t> Functional groups</a:t>
                      </a:r>
                    </a:p>
                    <a:p>
                      <a:r>
                        <a:rPr kumimoji="0" lang="en-GB" sz="1800" kern="1200" baseline="0" dirty="0" smtClean="0">
                          <a:solidFill>
                            <a:schemeClr val="dk1"/>
                          </a:solidFill>
                          <a:latin typeface="+mn-lt"/>
                          <a:ea typeface="+mn-ea"/>
                          <a:cs typeface="+mn-cs"/>
                        </a:rPr>
                        <a:t>C5: Species</a:t>
                      </a:r>
                    </a:p>
                    <a:p>
                      <a:r>
                        <a:rPr kumimoji="0" lang="en-GB" sz="1800" kern="1200" dirty="0" smtClean="0">
                          <a:solidFill>
                            <a:schemeClr val="dk1"/>
                          </a:solidFill>
                          <a:latin typeface="+mn-lt"/>
                          <a:ea typeface="+mn-ea"/>
                          <a:cs typeface="+mn-cs"/>
                        </a:rPr>
                        <a:t>C6:</a:t>
                      </a:r>
                      <a:r>
                        <a:rPr kumimoji="0" lang="en-GB" sz="1800" kern="1200" baseline="0" dirty="0" smtClean="0">
                          <a:solidFill>
                            <a:schemeClr val="dk1"/>
                          </a:solidFill>
                          <a:latin typeface="+mn-lt"/>
                          <a:ea typeface="+mn-ea"/>
                          <a:cs typeface="+mn-cs"/>
                        </a:rPr>
                        <a:t> Ecosystems</a:t>
                      </a:r>
                    </a:p>
                    <a:p>
                      <a:r>
                        <a:rPr kumimoji="0" lang="en-GB" sz="1800" kern="1200" dirty="0" smtClean="0">
                          <a:solidFill>
                            <a:schemeClr val="dk1"/>
                          </a:solidFill>
                          <a:latin typeface="+mn-lt"/>
                          <a:ea typeface="+mn-ea"/>
                          <a:cs typeface="+mn-cs"/>
                        </a:rPr>
                        <a:t>C7: </a:t>
                      </a:r>
                      <a:r>
                        <a:rPr kumimoji="0" lang="en-GB" sz="1800" kern="1200" baseline="0" dirty="0" smtClean="0">
                          <a:solidFill>
                            <a:schemeClr val="dk1"/>
                          </a:solidFill>
                          <a:latin typeface="+mn-lt"/>
                          <a:ea typeface="+mn-ea"/>
                          <a:cs typeface="+mn-cs"/>
                        </a:rPr>
                        <a:t>Other features</a:t>
                      </a:r>
                      <a:endParaRPr lang="en-GB" dirty="0"/>
                    </a:p>
                  </a:txBody>
                  <a:tcPr>
                    <a:solidFill>
                      <a:srgbClr val="CC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P1: </a:t>
                      </a:r>
                      <a:r>
                        <a:rPr kumimoji="0" lang="en-GB" sz="1800" kern="1200" dirty="0" smtClean="0">
                          <a:solidFill>
                            <a:schemeClr val="dk1"/>
                          </a:solidFill>
                          <a:latin typeface="+mn-lt"/>
                          <a:ea typeface="+mn-ea"/>
                          <a:cs typeface="+mn-cs"/>
                        </a:rPr>
                        <a:t>Physical loss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smtClean="0">
                          <a:solidFill>
                            <a:schemeClr val="dk1"/>
                          </a:solidFill>
                          <a:latin typeface="+mn-lt"/>
                          <a:ea typeface="+mn-ea"/>
                          <a:cs typeface="+mn-cs"/>
                        </a:rPr>
                        <a:t>P2: Physical</a:t>
                      </a:r>
                      <a:r>
                        <a:rPr kumimoji="0" lang="en-GB" sz="1800" kern="1200" baseline="0" dirty="0" smtClean="0">
                          <a:solidFill>
                            <a:schemeClr val="dk1"/>
                          </a:solidFill>
                          <a:latin typeface="+mn-lt"/>
                          <a:ea typeface="+mn-ea"/>
                          <a:cs typeface="+mn-cs"/>
                        </a:rPr>
                        <a:t> </a:t>
                      </a:r>
                      <a:r>
                        <a:rPr kumimoji="0" lang="en-GB" sz="1800" kern="1200" dirty="0" smtClean="0">
                          <a:solidFill>
                            <a:schemeClr val="dk1"/>
                          </a:solidFill>
                          <a:latin typeface="+mn-lt"/>
                          <a:ea typeface="+mn-ea"/>
                          <a:cs typeface="+mn-cs"/>
                        </a:rPr>
                        <a:t>damage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P3: </a:t>
                      </a:r>
                      <a:r>
                        <a:rPr kumimoji="0" lang="en-GB" sz="1800" kern="1200" dirty="0" smtClean="0">
                          <a:solidFill>
                            <a:schemeClr val="dk1"/>
                          </a:solidFill>
                          <a:latin typeface="+mn-lt"/>
                          <a:ea typeface="+mn-ea"/>
                          <a:cs typeface="+mn-cs"/>
                        </a:rPr>
                        <a:t>Underwater noise</a:t>
                      </a:r>
                    </a:p>
                    <a:p>
                      <a:r>
                        <a:rPr lang="en-GB" dirty="0" smtClean="0"/>
                        <a:t>P4: </a:t>
                      </a:r>
                      <a:r>
                        <a:rPr kumimoji="0" lang="en-GB" sz="1800" kern="1200" dirty="0" smtClean="0">
                          <a:solidFill>
                            <a:schemeClr val="dk1"/>
                          </a:solidFill>
                          <a:latin typeface="+mn-lt"/>
                          <a:ea typeface="+mn-ea"/>
                          <a:cs typeface="+mn-cs"/>
                        </a:rPr>
                        <a:t> Marine litter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smtClean="0">
                          <a:solidFill>
                            <a:schemeClr val="dk1"/>
                          </a:solidFill>
                          <a:latin typeface="+mn-lt"/>
                          <a:ea typeface="+mn-ea"/>
                          <a:cs typeface="+mn-cs"/>
                        </a:rPr>
                        <a:t>P5: Hydrology</a:t>
                      </a:r>
                    </a:p>
                    <a:p>
                      <a:r>
                        <a:rPr lang="en-GB" dirty="0" smtClean="0"/>
                        <a:t>P6: </a:t>
                      </a:r>
                      <a:r>
                        <a:rPr kumimoji="0" lang="en-GB" sz="1800" kern="1200" dirty="0" smtClean="0">
                          <a:solidFill>
                            <a:schemeClr val="dk1"/>
                          </a:solidFill>
                          <a:latin typeface="+mn-lt"/>
                          <a:ea typeface="+mn-ea"/>
                          <a:cs typeface="+mn-cs"/>
                        </a:rPr>
                        <a:t>Contaminants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smtClean="0">
                          <a:solidFill>
                            <a:schemeClr val="dk1"/>
                          </a:solidFill>
                          <a:latin typeface="+mn-lt"/>
                          <a:ea typeface="+mn-ea"/>
                          <a:cs typeface="+mn-cs"/>
                        </a:rPr>
                        <a:t>P7: Nutrient and organic matter enrichment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P8:</a:t>
                      </a:r>
                      <a:r>
                        <a:rPr lang="en-GB" baseline="0" dirty="0" smtClean="0"/>
                        <a:t> </a:t>
                      </a:r>
                      <a:r>
                        <a:rPr kumimoji="0" lang="en-GB" sz="1800" kern="1200" dirty="0" smtClean="0">
                          <a:solidFill>
                            <a:schemeClr val="dk1"/>
                          </a:solidFill>
                          <a:latin typeface="+mn-lt"/>
                          <a:ea typeface="+mn-ea"/>
                          <a:cs typeface="+mn-cs"/>
                        </a:rPr>
                        <a:t>Microbial pathogens</a:t>
                      </a:r>
                    </a:p>
                    <a:p>
                      <a:r>
                        <a:rPr lang="en-GB" dirty="0" smtClean="0"/>
                        <a:t>P9: </a:t>
                      </a:r>
                      <a:r>
                        <a:rPr kumimoji="0" lang="en-GB" sz="1800" kern="1200" dirty="0" smtClean="0">
                          <a:solidFill>
                            <a:schemeClr val="dk1"/>
                          </a:solidFill>
                          <a:latin typeface="+mn-lt"/>
                          <a:ea typeface="+mn-ea"/>
                          <a:cs typeface="+mn-cs"/>
                        </a:rPr>
                        <a:t>Non-indigenous</a:t>
                      </a:r>
                      <a:r>
                        <a:rPr kumimoji="0" lang="en-GB" sz="1800" kern="1200" baseline="0" dirty="0" smtClean="0">
                          <a:solidFill>
                            <a:schemeClr val="dk1"/>
                          </a:solidFill>
                          <a:latin typeface="+mn-lt"/>
                          <a:ea typeface="+mn-ea"/>
                          <a:cs typeface="+mn-cs"/>
                        </a:rPr>
                        <a:t> </a:t>
                      </a:r>
                      <a:r>
                        <a:rPr kumimoji="0" lang="en-GB" sz="1800" kern="1200" baseline="0" dirty="0" err="1" smtClean="0">
                          <a:solidFill>
                            <a:schemeClr val="dk1"/>
                          </a:solidFill>
                          <a:latin typeface="+mn-lt"/>
                          <a:ea typeface="+mn-ea"/>
                          <a:cs typeface="+mn-cs"/>
                        </a:rPr>
                        <a:t>spp</a:t>
                      </a:r>
                      <a:endParaRPr kumimoji="0" lang="en-GB" sz="1800" kern="1200" baseline="0" dirty="0" smtClean="0">
                        <a:solidFill>
                          <a:schemeClr val="dk1"/>
                        </a:solidFill>
                        <a:latin typeface="+mn-lt"/>
                        <a:ea typeface="+mn-ea"/>
                        <a:cs typeface="+mn-cs"/>
                      </a:endParaRPr>
                    </a:p>
                    <a:p>
                      <a:r>
                        <a:rPr kumimoji="0" lang="en-GB" sz="1800" kern="1200" baseline="0" dirty="0" smtClean="0">
                          <a:solidFill>
                            <a:schemeClr val="dk1"/>
                          </a:solidFill>
                          <a:latin typeface="+mn-lt"/>
                          <a:ea typeface="+mn-ea"/>
                          <a:cs typeface="+mn-cs"/>
                        </a:rPr>
                        <a:t>P10: </a:t>
                      </a:r>
                      <a:r>
                        <a:rPr kumimoji="0" lang="en-GB" sz="1800" kern="1200" dirty="0" smtClean="0">
                          <a:solidFill>
                            <a:schemeClr val="dk1"/>
                          </a:solidFill>
                          <a:latin typeface="+mn-lt"/>
                          <a:ea typeface="+mn-ea"/>
                          <a:cs typeface="+mn-cs"/>
                        </a:rPr>
                        <a:t>Selective extraction</a:t>
                      </a:r>
                      <a:endParaRPr lang="en-GB" dirty="0"/>
                    </a:p>
                  </a:txBody>
                  <a:tcPr>
                    <a:solidFill>
                      <a:srgbClr val="CC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smtClean="0">
                          <a:solidFill>
                            <a:schemeClr val="dk1"/>
                          </a:solidFill>
                          <a:latin typeface="+mn-lt"/>
                          <a:ea typeface="+mn-ea"/>
                          <a:cs typeface="+mn-cs"/>
                        </a:rPr>
                        <a:t>D1</a:t>
                      </a:r>
                      <a:r>
                        <a:rPr kumimoji="0" lang="en-GB" sz="1800" kern="1200" baseline="0" dirty="0" smtClean="0">
                          <a:solidFill>
                            <a:schemeClr val="dk1"/>
                          </a:solidFill>
                          <a:latin typeface="+mn-lt"/>
                          <a:ea typeface="+mn-ea"/>
                          <a:cs typeface="+mn-cs"/>
                        </a:rPr>
                        <a:t> Biodiversity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baseline="0" dirty="0" smtClean="0">
                          <a:solidFill>
                            <a:schemeClr val="dk1"/>
                          </a:solidFill>
                          <a:latin typeface="+mn-lt"/>
                          <a:ea typeface="+mn-ea"/>
                          <a:cs typeface="+mn-cs"/>
                        </a:rPr>
                        <a:t>D2 Non-Indigenous species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baseline="0" dirty="0" smtClean="0">
                          <a:solidFill>
                            <a:schemeClr val="dk1"/>
                          </a:solidFill>
                          <a:latin typeface="+mn-lt"/>
                          <a:ea typeface="+mn-ea"/>
                          <a:cs typeface="+mn-cs"/>
                        </a:rPr>
                        <a:t>D3 Fisheries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baseline="0" dirty="0" smtClean="0">
                          <a:solidFill>
                            <a:schemeClr val="dk1"/>
                          </a:solidFill>
                          <a:latin typeface="+mn-lt"/>
                          <a:ea typeface="+mn-ea"/>
                          <a:cs typeface="+mn-cs"/>
                        </a:rPr>
                        <a:t>D4 Food webs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baseline="0" dirty="0" smtClean="0">
                          <a:solidFill>
                            <a:schemeClr val="dk1"/>
                          </a:solidFill>
                          <a:latin typeface="+mn-lt"/>
                          <a:ea typeface="+mn-ea"/>
                          <a:cs typeface="+mn-cs"/>
                        </a:rPr>
                        <a:t>D5 </a:t>
                      </a:r>
                      <a:r>
                        <a:rPr kumimoji="0" lang="en-GB" sz="1800" kern="1200" baseline="0" dirty="0" err="1" smtClean="0">
                          <a:solidFill>
                            <a:schemeClr val="dk1"/>
                          </a:solidFill>
                          <a:latin typeface="+mn-lt"/>
                          <a:ea typeface="+mn-ea"/>
                          <a:cs typeface="+mn-cs"/>
                        </a:rPr>
                        <a:t>Eutrophication</a:t>
                      </a:r>
                      <a:endParaRPr kumimoji="0" lang="en-GB" sz="1800"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baseline="0" dirty="0" smtClean="0">
                          <a:solidFill>
                            <a:schemeClr val="dk1"/>
                          </a:solidFill>
                          <a:latin typeface="+mn-lt"/>
                          <a:ea typeface="+mn-ea"/>
                          <a:cs typeface="+mn-cs"/>
                        </a:rPr>
                        <a:t>D6 Seafloor integrity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baseline="0" dirty="0" smtClean="0">
                          <a:solidFill>
                            <a:schemeClr val="dk1"/>
                          </a:solidFill>
                          <a:latin typeface="+mn-lt"/>
                          <a:ea typeface="+mn-ea"/>
                          <a:cs typeface="+mn-cs"/>
                        </a:rPr>
                        <a:t>D7 </a:t>
                      </a:r>
                      <a:r>
                        <a:rPr kumimoji="0" lang="en-GB" sz="1800" kern="1200" baseline="0" dirty="0" err="1" smtClean="0">
                          <a:solidFill>
                            <a:schemeClr val="dk1"/>
                          </a:solidFill>
                          <a:latin typeface="+mn-lt"/>
                          <a:ea typeface="+mn-ea"/>
                          <a:cs typeface="+mn-cs"/>
                        </a:rPr>
                        <a:t>Hydrographic</a:t>
                      </a:r>
                      <a:r>
                        <a:rPr kumimoji="0" lang="en-GB" sz="1800" kern="1200" baseline="0" dirty="0" smtClean="0">
                          <a:solidFill>
                            <a:schemeClr val="dk1"/>
                          </a:solidFill>
                          <a:latin typeface="+mn-lt"/>
                          <a:ea typeface="+mn-ea"/>
                          <a:cs typeface="+mn-cs"/>
                        </a:rPr>
                        <a:t>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baseline="0" dirty="0" smtClean="0">
                          <a:solidFill>
                            <a:schemeClr val="dk1"/>
                          </a:solidFill>
                          <a:latin typeface="+mn-lt"/>
                          <a:ea typeface="+mn-ea"/>
                          <a:cs typeface="+mn-cs"/>
                        </a:rPr>
                        <a:t>D8 Contaminants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baseline="0" dirty="0" smtClean="0">
                          <a:solidFill>
                            <a:schemeClr val="dk1"/>
                          </a:solidFill>
                          <a:latin typeface="+mn-lt"/>
                          <a:ea typeface="+mn-ea"/>
                          <a:cs typeface="+mn-cs"/>
                        </a:rPr>
                        <a:t>D9 Contaminants in seafood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baseline="0" dirty="0" smtClean="0">
                          <a:solidFill>
                            <a:schemeClr val="dk1"/>
                          </a:solidFill>
                          <a:latin typeface="+mn-lt"/>
                          <a:ea typeface="+mn-ea"/>
                          <a:cs typeface="+mn-cs"/>
                        </a:rPr>
                        <a:t>D10 Litter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baseline="0" dirty="0" smtClean="0">
                          <a:solidFill>
                            <a:schemeClr val="dk1"/>
                          </a:solidFill>
                          <a:latin typeface="+mn-lt"/>
                          <a:ea typeface="+mn-ea"/>
                          <a:cs typeface="+mn-cs"/>
                        </a:rPr>
                        <a:t>D11 Underwater noise</a:t>
                      </a:r>
                      <a:endParaRPr kumimoji="0" lang="en-GB" sz="1800" kern="1200" dirty="0" smtClean="0">
                        <a:solidFill>
                          <a:schemeClr val="dk1"/>
                        </a:solidFill>
                        <a:latin typeface="+mn-lt"/>
                        <a:ea typeface="+mn-ea"/>
                        <a:cs typeface="+mn-cs"/>
                      </a:endParaRPr>
                    </a:p>
                  </a:txBody>
                  <a:tcPr>
                    <a:solidFill>
                      <a:srgbClr val="CCFF99"/>
                    </a:solidFill>
                  </a:tcPr>
                </a:tc>
              </a:tr>
            </a:tbl>
          </a:graphicData>
        </a:graphic>
      </p:graphicFrame>
      <p:grpSp>
        <p:nvGrpSpPr>
          <p:cNvPr id="12" name="Gruppo 11"/>
          <p:cNvGrpSpPr/>
          <p:nvPr/>
        </p:nvGrpSpPr>
        <p:grpSpPr>
          <a:xfrm>
            <a:off x="1428728" y="500042"/>
            <a:ext cx="7500990" cy="5857916"/>
            <a:chOff x="1428728" y="500042"/>
            <a:chExt cx="7500990" cy="5857916"/>
          </a:xfrm>
        </p:grpSpPr>
        <p:grpSp>
          <p:nvGrpSpPr>
            <p:cNvPr id="11" name="Gruppo 10"/>
            <p:cNvGrpSpPr/>
            <p:nvPr/>
          </p:nvGrpSpPr>
          <p:grpSpPr>
            <a:xfrm>
              <a:off x="1428728" y="500042"/>
              <a:ext cx="7500990" cy="5857916"/>
              <a:chOff x="1428728" y="500042"/>
              <a:chExt cx="7500990" cy="5857916"/>
            </a:xfrm>
          </p:grpSpPr>
          <p:sp>
            <p:nvSpPr>
              <p:cNvPr id="78" name="Ovale 77"/>
              <p:cNvSpPr/>
              <p:nvPr/>
            </p:nvSpPr>
            <p:spPr>
              <a:xfrm>
                <a:off x="1428728" y="500042"/>
                <a:ext cx="4500594" cy="5715040"/>
              </a:xfrm>
              <a:prstGeom prst="ellipse">
                <a:avLst/>
              </a:prstGeom>
              <a:solidFill>
                <a:srgbClr val="90C2F0">
                  <a:alpha val="39000"/>
                </a:srgb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9" name="Ovale 78"/>
              <p:cNvSpPr/>
              <p:nvPr/>
            </p:nvSpPr>
            <p:spPr>
              <a:xfrm>
                <a:off x="5000628" y="642918"/>
                <a:ext cx="3929090" cy="5715040"/>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0" name="Freccia bidirezionale orizzontale 79"/>
            <p:cNvSpPr/>
            <p:nvPr/>
          </p:nvSpPr>
          <p:spPr>
            <a:xfrm>
              <a:off x="5143504" y="2857496"/>
              <a:ext cx="1000132" cy="428628"/>
            </a:xfrm>
            <a:prstGeom prst="lef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 name="CasellaDiTesto 9"/>
          <p:cNvSpPr txBox="1"/>
          <p:nvPr/>
        </p:nvSpPr>
        <p:spPr>
          <a:xfrm>
            <a:off x="0" y="6581001"/>
            <a:ext cx="5143536" cy="261610"/>
          </a:xfrm>
          <a:prstGeom prst="rect">
            <a:avLst/>
          </a:prstGeom>
          <a:noFill/>
        </p:spPr>
        <p:txBody>
          <a:bodyPr wrap="square" rtlCol="0">
            <a:spAutoFit/>
          </a:bodyPr>
          <a:lstStyle/>
          <a:p>
            <a:r>
              <a:rPr lang="it-IT" sz="1100" b="1" i="1" dirty="0" smtClean="0">
                <a:solidFill>
                  <a:srgbClr val="002060"/>
                </a:solidFill>
                <a:latin typeface="Calibri" pitchFamily="34" charset="0"/>
                <a:cs typeface="Arial" pitchFamily="34" charset="0"/>
              </a:rPr>
              <a:t>GNOO</a:t>
            </a:r>
            <a:r>
              <a:rPr lang="it-IT" sz="1100" b="1" dirty="0" smtClean="0">
                <a:solidFill>
                  <a:srgbClr val="002060"/>
                </a:solidFill>
                <a:latin typeface="Calibri" pitchFamily="34" charset="0"/>
                <a:cs typeface="Arial" pitchFamily="34" charset="0"/>
              </a:rPr>
              <a:t>- </a:t>
            </a:r>
            <a:r>
              <a:rPr lang="it-IT" sz="1100" b="1" i="1" dirty="0" smtClean="0">
                <a:solidFill>
                  <a:srgbClr val="002060"/>
                </a:solidFill>
                <a:latin typeface="Calibri" pitchFamily="34" charset="0"/>
                <a:cs typeface="Arial" pitchFamily="34" charset="0"/>
              </a:rPr>
              <a:t>Oristano</a:t>
            </a:r>
            <a:r>
              <a:rPr lang="it-IT" sz="1100" b="1" dirty="0" smtClean="0">
                <a:solidFill>
                  <a:srgbClr val="002060"/>
                </a:solidFill>
                <a:latin typeface="Calibri" pitchFamily="34" charset="0"/>
                <a:cs typeface="Arial" pitchFamily="34" charset="0"/>
              </a:rPr>
              <a:t>, 3-5 Giugno 2013 - CNR</a:t>
            </a:r>
            <a:endParaRPr lang="it-IT" sz="1100" b="1" dirty="0">
              <a:solidFill>
                <a:srgbClr val="002060"/>
              </a:solidFill>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6782</TotalTime>
  <Words>1996</Words>
  <Application>Microsoft Macintosh PowerPoint</Application>
  <PresentationFormat>Presentazione su schermo (4:3)</PresentationFormat>
  <Paragraphs>297</Paragraphs>
  <Slides>26</Slides>
  <Notes>1</Notes>
  <HiddenSlides>0</HiddenSlides>
  <MMClips>1</MMClips>
  <ScaleCrop>false</ScaleCrop>
  <HeadingPairs>
    <vt:vector size="4" baseType="variant">
      <vt:variant>
        <vt:lpstr>Modello struttura</vt:lpstr>
      </vt:variant>
      <vt:variant>
        <vt:i4>1</vt:i4>
      </vt:variant>
      <vt:variant>
        <vt:lpstr>Titoli diapositive</vt:lpstr>
      </vt:variant>
      <vt:variant>
        <vt:i4>26</vt:i4>
      </vt:variant>
    </vt:vector>
  </HeadingPairs>
  <TitlesOfParts>
    <vt:vector size="27" baseType="lpstr">
      <vt:lpstr>Solstizio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Company>ISPRA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DIPARTIMENTO TUTELA ACQUE INTERNE E MARINE</dc:title>
  <dc:creator>sambati annelise</dc:creator>
  <cp:lastModifiedBy>Giovanni Coppini</cp:lastModifiedBy>
  <cp:revision>625</cp:revision>
  <dcterms:created xsi:type="dcterms:W3CDTF">2013-06-07T05:39:44Z</dcterms:created>
  <dcterms:modified xsi:type="dcterms:W3CDTF">2013-06-07T05:40:42Z</dcterms:modified>
</cp:coreProperties>
</file>